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4"/>
  </p:notesMasterIdLst>
  <p:sldIdLst>
    <p:sldId id="293" r:id="rId5"/>
    <p:sldId id="297" r:id="rId6"/>
    <p:sldId id="299" r:id="rId7"/>
    <p:sldId id="300" r:id="rId8"/>
    <p:sldId id="298" r:id="rId9"/>
    <p:sldId id="305" r:id="rId10"/>
    <p:sldId id="307" r:id="rId11"/>
    <p:sldId id="308" r:id="rId12"/>
    <p:sldId id="302" r:id="rId13"/>
    <p:sldId id="309" r:id="rId14"/>
    <p:sldId id="303" r:id="rId15"/>
    <p:sldId id="310" r:id="rId16"/>
    <p:sldId id="311" r:id="rId17"/>
    <p:sldId id="312" r:id="rId18"/>
    <p:sldId id="313" r:id="rId19"/>
    <p:sldId id="314" r:id="rId20"/>
    <p:sldId id="315" r:id="rId21"/>
    <p:sldId id="304" r:id="rId22"/>
    <p:sldId id="30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4321" autoAdjust="0"/>
  </p:normalViewPr>
  <p:slideViewPr>
    <p:cSldViewPr snapToGrid="0">
      <p:cViewPr>
        <p:scale>
          <a:sx n="54" d="100"/>
          <a:sy n="54" d="100"/>
        </p:scale>
        <p:origin x="1146" y="30"/>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2607"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958992-00D6-47E0-9456-2C7263724FBA}" type="datetimeFigureOut">
              <a:rPr lang="en-GB" smtClean="0"/>
              <a:t>01/04/2022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4967A0-61D8-4F69-9A8B-DE0C140702D9}" type="slidenum">
              <a:rPr lang="en-GB" smtClean="0"/>
              <a:t>‹#›</a:t>
            </a:fld>
            <a:endParaRPr lang="en-GB"/>
          </a:p>
        </p:txBody>
      </p:sp>
    </p:spTree>
    <p:extLst>
      <p:ext uri="{BB962C8B-B14F-4D97-AF65-F5344CB8AC3E}">
        <p14:creationId xmlns:p14="http://schemas.microsoft.com/office/powerpoint/2010/main" val="10354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Good day everyone, my name is Osagie Aibangbee. Please get excited with me as we look at Support Vector Machines (SVM).</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a:t>
            </a:fld>
            <a:endParaRPr lang="en-GB"/>
          </a:p>
        </p:txBody>
      </p:sp>
    </p:spTree>
    <p:extLst>
      <p:ext uri="{BB962C8B-B14F-4D97-AF65-F5344CB8AC3E}">
        <p14:creationId xmlns:p14="http://schemas.microsoft.com/office/powerpoint/2010/main" val="2013881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how an SVM classifier is implemented in Python through Scikit-</a:t>
            </a:r>
            <a:r>
              <a:rPr lang="en-US" dirty="0" err="1"/>
              <a:t>Learn’s</a:t>
            </a:r>
            <a:r>
              <a:rPr lang="en-US" dirty="0"/>
              <a:t> </a:t>
            </a:r>
            <a:r>
              <a:rPr lang="en-US" dirty="0" err="1"/>
              <a:t>svm</a:t>
            </a:r>
            <a:r>
              <a:rPr lang="en-US" dirty="0"/>
              <a:t> module. The breast cancer dataset used for this classification task is downloadable through Scikit-</a:t>
            </a:r>
            <a:r>
              <a:rPr lang="en-US" dirty="0" err="1"/>
              <a:t>Learn’s</a:t>
            </a:r>
            <a:r>
              <a:rPr lang="en-US" dirty="0"/>
              <a:t> dataset module.</a:t>
            </a:r>
          </a:p>
          <a:p>
            <a:r>
              <a:rPr lang="en-US" dirty="0"/>
              <a:t>So, firstly I imported all necessary modules including the </a:t>
            </a:r>
            <a:r>
              <a:rPr lang="en-US" dirty="0" err="1"/>
              <a:t>svm</a:t>
            </a:r>
            <a:r>
              <a:rPr lang="en-US" dirty="0"/>
              <a:t> module from </a:t>
            </a:r>
            <a:r>
              <a:rPr lang="en-US" dirty="0" err="1"/>
              <a:t>sklearn</a:t>
            </a:r>
            <a:r>
              <a:rPr lang="en-US" dirty="0"/>
              <a:t>.</a:t>
            </a:r>
          </a:p>
          <a:p>
            <a:r>
              <a:rPr lang="en-US" dirty="0"/>
              <a:t>Next, I read in the dataset and found a total of 569 rows, and 31 columns. However, the columns were broken into 30 input variables (X) and 1 outcome variable (y). </a:t>
            </a:r>
          </a:p>
          <a:p>
            <a:r>
              <a:rPr lang="en-US" dirty="0"/>
              <a:t>Note: y has two labels 0 which denotes a malignant outcome, and 1 which denotes a benign outcome.</a:t>
            </a:r>
          </a:p>
          <a:p>
            <a:r>
              <a:rPr lang="en-US" dirty="0"/>
              <a:t>Next, the X and y variables were each split into a training and test set. Resulting in 427 and 142 entries for model training and evaluation respectively.</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11</a:t>
            </a:fld>
            <a:endParaRPr lang="en-GB"/>
          </a:p>
        </p:txBody>
      </p:sp>
    </p:spTree>
    <p:extLst>
      <p:ext uri="{BB962C8B-B14F-4D97-AF65-F5344CB8AC3E}">
        <p14:creationId xmlns:p14="http://schemas.microsoft.com/office/powerpoint/2010/main" val="2762757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going any further, I checked to see if both classes had equal number of cases but found that the class distribution were approximately at a ratio of 2:1 in favor of the benign class.</a:t>
            </a:r>
          </a:p>
          <a:p>
            <a:r>
              <a:rPr lang="en-US" dirty="0"/>
              <a:t>In response to this situation, I computed (using the formula shown below) the weight per class for each instance label to be used by the model during training to nullify the unbalanced nature of the data labels.</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12</a:t>
            </a:fld>
            <a:endParaRPr lang="en-GB"/>
          </a:p>
        </p:txBody>
      </p:sp>
    </p:spTree>
    <p:extLst>
      <p:ext uri="{BB962C8B-B14F-4D97-AF65-F5344CB8AC3E}">
        <p14:creationId xmlns:p14="http://schemas.microsoft.com/office/powerpoint/2010/main" val="1815324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rescaled the X variables to fall between 0 and 1.</a:t>
            </a:r>
          </a:p>
          <a:p>
            <a:r>
              <a:rPr lang="en-US" dirty="0"/>
              <a:t>Then, I trained an </a:t>
            </a:r>
            <a:r>
              <a:rPr lang="en-US" dirty="0" err="1"/>
              <a:t>elasticnet</a:t>
            </a:r>
            <a:r>
              <a:rPr lang="en-US" dirty="0"/>
              <a:t> logistic regression model on our 30-dimensional input data and passed in the sample weights (computed earlier) to the algorithm for balanced training.</a:t>
            </a:r>
          </a:p>
          <a:p>
            <a:r>
              <a:rPr lang="en-US" dirty="0"/>
              <a:t>Upon evaluation, we can see that the model predicted everything as class 1 samples, showing its inability to distinguish between samples of each class.</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13</a:t>
            </a:fld>
            <a:endParaRPr lang="en-GB"/>
          </a:p>
        </p:txBody>
      </p:sp>
    </p:spTree>
    <p:extLst>
      <p:ext uri="{BB962C8B-B14F-4D97-AF65-F5344CB8AC3E}">
        <p14:creationId xmlns:p14="http://schemas.microsoft.com/office/powerpoint/2010/main" val="2081487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trained and evaluated a linear SVM classifier on the data. </a:t>
            </a:r>
          </a:p>
          <a:p>
            <a:r>
              <a:rPr lang="en-US" dirty="0"/>
              <a:t>With an accuracy of 96%, the linear SVM is superior to the </a:t>
            </a:r>
            <a:r>
              <a:rPr lang="en-US" dirty="0" err="1"/>
              <a:t>elasticnet</a:t>
            </a:r>
            <a:r>
              <a:rPr lang="en-US" dirty="0"/>
              <a:t> classifier, as it was able to separate data points into their correct classes while allowing for some misclassifications.</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14</a:t>
            </a:fld>
            <a:endParaRPr lang="en-GB"/>
          </a:p>
        </p:txBody>
      </p:sp>
    </p:spTree>
    <p:extLst>
      <p:ext uri="{BB962C8B-B14F-4D97-AF65-F5344CB8AC3E}">
        <p14:creationId xmlns:p14="http://schemas.microsoft.com/office/powerpoint/2010/main" val="46566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training and evaluation of a polynomial </a:t>
            </a:r>
            <a:r>
              <a:rPr lang="en-US" dirty="0" err="1"/>
              <a:t>svm</a:t>
            </a:r>
            <a:r>
              <a:rPr lang="en-US" dirty="0"/>
              <a:t> classifier, we can see a similar result to the linear </a:t>
            </a:r>
            <a:r>
              <a:rPr lang="en-US" dirty="0" err="1"/>
              <a:t>svm</a:t>
            </a:r>
            <a:r>
              <a:rPr lang="en-US" dirty="0"/>
              <a:t> except for a 1% decrease in accuracy.</a:t>
            </a:r>
          </a:p>
        </p:txBody>
      </p:sp>
      <p:sp>
        <p:nvSpPr>
          <p:cNvPr id="4" name="Slide Number Placeholder 3"/>
          <p:cNvSpPr>
            <a:spLocks noGrp="1"/>
          </p:cNvSpPr>
          <p:nvPr>
            <p:ph type="sldNum" sz="quarter" idx="5"/>
          </p:nvPr>
        </p:nvSpPr>
        <p:spPr/>
        <p:txBody>
          <a:bodyPr/>
          <a:lstStyle/>
          <a:p>
            <a:fld id="{D24967A0-61D8-4F69-9A8B-DE0C140702D9}" type="slidenum">
              <a:rPr lang="en-GB" smtClean="0"/>
              <a:t>15</a:t>
            </a:fld>
            <a:endParaRPr lang="en-GB"/>
          </a:p>
        </p:txBody>
      </p:sp>
    </p:spTree>
    <p:extLst>
      <p:ext uri="{BB962C8B-B14F-4D97-AF65-F5344CB8AC3E}">
        <p14:creationId xmlns:p14="http://schemas.microsoft.com/office/powerpoint/2010/main" val="35305918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radial basis function SVM also performs excellently with 95% accuracy.</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16</a:t>
            </a:fld>
            <a:endParaRPr lang="en-GB"/>
          </a:p>
        </p:txBody>
      </p:sp>
    </p:spTree>
    <p:extLst>
      <p:ext uri="{BB962C8B-B14F-4D97-AF65-F5344CB8AC3E}">
        <p14:creationId xmlns:p14="http://schemas.microsoft.com/office/powerpoint/2010/main" val="1165762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sigmoid </a:t>
            </a:r>
            <a:r>
              <a:rPr lang="en-US" dirty="0" err="1"/>
              <a:t>svm</a:t>
            </a:r>
            <a:r>
              <a:rPr lang="en-US" dirty="0"/>
              <a:t> failed woefully with an accuracy of 10% which indicates that a sigmoid kernel is unsuitable for this task.</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17</a:t>
            </a:fld>
            <a:endParaRPr lang="en-GB"/>
          </a:p>
        </p:txBody>
      </p:sp>
    </p:spTree>
    <p:extLst>
      <p:ext uri="{BB962C8B-B14F-4D97-AF65-F5344CB8AC3E}">
        <p14:creationId xmlns:p14="http://schemas.microsoft.com/office/powerpoint/2010/main" val="2040640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dirty="0"/>
              <a:t>In conclusion:</a:t>
            </a: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dirty="0"/>
              <a:t>SVM obviously has its place among elite algorithms due to its ability to </a:t>
            </a:r>
            <a:r>
              <a:rPr lang="en-US" b="1" dirty="0"/>
              <a:t>accurately</a:t>
            </a:r>
            <a:r>
              <a:rPr lang="en-US" dirty="0"/>
              <a:t> predict  an outcome regardless of the</a:t>
            </a:r>
            <a:r>
              <a:rPr lang="en-US" b="1" dirty="0"/>
              <a:t> dimensionality </a:t>
            </a:r>
            <a:r>
              <a:rPr lang="en-US" dirty="0"/>
              <a:t>of the input data.</a:t>
            </a: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dirty="0"/>
              <a:t>Selecting the most suitable kernel function is task and data dependent.</a:t>
            </a:r>
          </a:p>
        </p:txBody>
      </p:sp>
      <p:sp>
        <p:nvSpPr>
          <p:cNvPr id="4" name="Slide Number Placeholder 3"/>
          <p:cNvSpPr>
            <a:spLocks noGrp="1"/>
          </p:cNvSpPr>
          <p:nvPr>
            <p:ph type="sldNum" sz="quarter" idx="5"/>
          </p:nvPr>
        </p:nvSpPr>
        <p:spPr/>
        <p:txBody>
          <a:bodyPr/>
          <a:lstStyle/>
          <a:p>
            <a:fld id="{D24967A0-61D8-4F69-9A8B-DE0C140702D9}" type="slidenum">
              <a:rPr lang="en-GB" smtClean="0"/>
              <a:t>18</a:t>
            </a:fld>
            <a:endParaRPr lang="en-GB"/>
          </a:p>
        </p:txBody>
      </p:sp>
    </p:spTree>
    <p:extLst>
      <p:ext uri="{BB962C8B-B14F-4D97-AF65-F5344CB8AC3E}">
        <p14:creationId xmlns:p14="http://schemas.microsoft.com/office/powerpoint/2010/main" val="2941226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19</a:t>
            </a:fld>
            <a:endParaRPr lang="en-GB"/>
          </a:p>
        </p:txBody>
      </p:sp>
    </p:spTree>
    <p:extLst>
      <p:ext uri="{BB962C8B-B14F-4D97-AF65-F5344CB8AC3E}">
        <p14:creationId xmlns:p14="http://schemas.microsoft.com/office/powerpoint/2010/main" val="4070013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SVM is a state-of-the-art machine learning technique that uses a separator called </a:t>
            </a:r>
            <a:r>
              <a:rPr lang="en-US" b="1" dirty="0"/>
              <a:t>the separating hyperplane</a:t>
            </a:r>
            <a:r>
              <a:rPr lang="en-US" dirty="0"/>
              <a:t> to divide data points into distinct categories.</a:t>
            </a:r>
          </a:p>
          <a:p>
            <a:pPr marL="628650" lvl="1" indent="-171450">
              <a:buFont typeface="Wingdings" panose="05000000000000000000" pitchFamily="2" charset="2"/>
              <a:buChar char="§"/>
            </a:pPr>
            <a:r>
              <a:rPr lang="en-US" dirty="0"/>
              <a:t>In one dimensional feature space, the separating hyperplane is a </a:t>
            </a:r>
            <a:r>
              <a:rPr lang="en-US" b="1" dirty="0"/>
              <a:t>point;</a:t>
            </a:r>
          </a:p>
          <a:p>
            <a:pPr marL="628650" lvl="1" indent="-171450">
              <a:buFont typeface="Wingdings" panose="05000000000000000000" pitchFamily="2" charset="2"/>
              <a:buChar char="§"/>
            </a:pPr>
            <a:r>
              <a:rPr lang="en-US" dirty="0"/>
              <a:t>In a 2D feature space, the hyperplane is a </a:t>
            </a:r>
            <a:r>
              <a:rPr lang="en-US" b="1" dirty="0"/>
              <a:t>line</a:t>
            </a:r>
            <a:r>
              <a:rPr lang="en-US" dirty="0"/>
              <a:t>;</a:t>
            </a:r>
          </a:p>
          <a:p>
            <a:pPr marL="628650" lvl="1" indent="-171450">
              <a:buFont typeface="Wingdings" panose="05000000000000000000" pitchFamily="2" charset="2"/>
              <a:buChar char="§"/>
            </a:pPr>
            <a:r>
              <a:rPr lang="en-US" dirty="0"/>
              <a:t>In higher dimensions, the hyperplane is a </a:t>
            </a:r>
            <a:r>
              <a:rPr lang="en-US" b="1" dirty="0"/>
              <a:t>plane.</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The SVM algorithm uses a mathematical phenomenon called, the </a:t>
            </a:r>
            <a:r>
              <a:rPr lang="en-US" b="1" dirty="0"/>
              <a:t>kernel trick,</a:t>
            </a:r>
            <a:r>
              <a:rPr lang="en-US" dirty="0"/>
              <a:t> to transform otherwise inseparable data points onto higher dimensions at which they become linearly separable.</a:t>
            </a:r>
            <a:endParaRPr lang="en-US" b="1" dirty="0"/>
          </a:p>
          <a:p>
            <a:pPr marL="171450" indent="-171450">
              <a:buFont typeface="Wingdings" panose="05000000000000000000" pitchFamily="2" charset="2"/>
              <a:buChar char="Ø"/>
            </a:pPr>
            <a:r>
              <a:rPr lang="en-US" dirty="0"/>
              <a:t>Although, SVM is widely regarded to be a </a:t>
            </a:r>
            <a:r>
              <a:rPr lang="en-US" b="1" dirty="0"/>
              <a:t>classification</a:t>
            </a:r>
            <a:r>
              <a:rPr lang="en-US" dirty="0"/>
              <a:t> technique, it can also be used to perform </a:t>
            </a:r>
            <a:r>
              <a:rPr lang="en-US" b="1" dirty="0"/>
              <a:t>regression</a:t>
            </a:r>
            <a:r>
              <a:rPr lang="en-US" dirty="0"/>
              <a:t> tasks, as well as </a:t>
            </a:r>
            <a:r>
              <a:rPr lang="en-US" b="1" dirty="0"/>
              <a:t>outlier detection</a:t>
            </a:r>
            <a:r>
              <a:rPr lang="en-US" dirty="0"/>
              <a:t>.</a:t>
            </a:r>
          </a:p>
          <a:p>
            <a:pPr marL="171450" indent="-171450">
              <a:buFont typeface="Wingdings" panose="05000000000000000000" pitchFamily="2" charset="2"/>
              <a:buChar char="Ø"/>
            </a:pPr>
            <a:r>
              <a:rPr lang="en-US" dirty="0"/>
              <a:t>After being introduced by </a:t>
            </a:r>
            <a:r>
              <a:rPr lang="en-US" b="1" dirty="0" err="1"/>
              <a:t>Vapnik</a:t>
            </a:r>
            <a:r>
              <a:rPr lang="en-US" b="1" dirty="0"/>
              <a:t> et al</a:t>
            </a:r>
            <a:r>
              <a:rPr lang="en-US" dirty="0"/>
              <a:t>. in </a:t>
            </a:r>
            <a:r>
              <a:rPr lang="en-US" b="1" dirty="0"/>
              <a:t>1992</a:t>
            </a:r>
            <a:r>
              <a:rPr lang="en-US" dirty="0"/>
              <a:t>, SVM has since become very popular, especially in the biomedical sector, due to its </a:t>
            </a:r>
            <a:r>
              <a:rPr lang="en-US" b="1" dirty="0"/>
              <a:t>high accuracy</a:t>
            </a:r>
            <a:r>
              <a:rPr lang="en-US" dirty="0"/>
              <a:t> and an ability to deal with highly-dimensional data or inputs that have a </a:t>
            </a:r>
            <a:r>
              <a:rPr lang="en-US" b="1" dirty="0"/>
              <a:t>non-linear relationship</a:t>
            </a:r>
            <a:r>
              <a:rPr lang="en-US" dirty="0"/>
              <a:t> with their outcome.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SVM has a wide range of successful applications in the biomedical sector (i.e., </a:t>
            </a:r>
            <a:r>
              <a:rPr lang="en-US" sz="2400" dirty="0">
                <a:effectLst/>
                <a:latin typeface="Calibri" panose="020F0502020204030204" pitchFamily="34" charset="0"/>
                <a:ea typeface="Calibri" panose="020F0502020204030204" pitchFamily="34" charset="0"/>
                <a:cs typeface="Times New Roman" panose="02020603050405020304" pitchFamily="18" charset="0"/>
              </a:rPr>
              <a:t>DNA and protei</a:t>
            </a:r>
            <a:r>
              <a:rPr lang="en-US" sz="2400" dirty="0">
                <a:latin typeface="Calibri" panose="020F0502020204030204" pitchFamily="34" charset="0"/>
                <a:ea typeface="Calibri" panose="020F0502020204030204" pitchFamily="34" charset="0"/>
                <a:cs typeface="Times New Roman" panose="02020603050405020304" pitchFamily="18" charset="0"/>
              </a:rPr>
              <a:t>n classification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as well as text categorization, image classification, handwriting recognition, weather forecast, etc.</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71450" indent="-171450">
              <a:buFont typeface="Wingdings" panose="05000000000000000000" pitchFamily="2" charset="2"/>
              <a:buChar char="Ø"/>
            </a:pP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3</a:t>
            </a:fld>
            <a:endParaRPr lang="en-GB"/>
          </a:p>
        </p:txBody>
      </p:sp>
    </p:spTree>
    <p:extLst>
      <p:ext uri="{BB962C8B-B14F-4D97-AF65-F5344CB8AC3E}">
        <p14:creationId xmlns:p14="http://schemas.microsoft.com/office/powerpoint/2010/main" val="4027689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ADVANTAGES OF USING SVM </a:t>
            </a:r>
            <a:r>
              <a:rPr lang="en-US" b="0" dirty="0"/>
              <a:t>include</a:t>
            </a:r>
            <a:r>
              <a:rPr lang="en-US" b="1" dirty="0"/>
              <a:t>:</a:t>
            </a:r>
            <a:endParaRPr lang="en-US" dirty="0"/>
          </a:p>
          <a:p>
            <a:pPr marL="171450" indent="-171450">
              <a:buFont typeface="Wingdings" panose="05000000000000000000" pitchFamily="2" charset="2"/>
              <a:buChar char="Ø"/>
            </a:pPr>
            <a:r>
              <a:rPr lang="en-US" dirty="0"/>
              <a:t>It’s known for making predictions with </a:t>
            </a:r>
            <a:r>
              <a:rPr lang="en-US" b="1" dirty="0"/>
              <a:t>high accuracy</a:t>
            </a:r>
            <a:r>
              <a:rPr lang="en-US" dirty="0"/>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Performs well on data with </a:t>
            </a:r>
            <a:r>
              <a:rPr lang="en-US" b="1" dirty="0"/>
              <a:t>non-linear relationships </a:t>
            </a:r>
            <a:r>
              <a:rPr lang="en-US" b="0" dirty="0"/>
              <a:t>between the input variables and their outcome</a:t>
            </a:r>
            <a:r>
              <a:rPr lang="en-US" b="1" dirty="0"/>
              <a:t>.</a:t>
            </a:r>
            <a:endParaRPr lang="en-US" dirty="0"/>
          </a:p>
          <a:p>
            <a:pPr marL="171450" indent="-171450">
              <a:buFont typeface="Wingdings" panose="05000000000000000000" pitchFamily="2" charset="2"/>
              <a:buChar char="Ø"/>
            </a:pPr>
            <a:r>
              <a:rPr lang="en-US" dirty="0"/>
              <a:t>Performs relatively well on datasets with </a:t>
            </a:r>
            <a:r>
              <a:rPr lang="en-US" b="1" dirty="0"/>
              <a:t>large number of features</a:t>
            </a:r>
            <a:r>
              <a:rPr lang="en-US" dirty="0"/>
              <a:t> or </a:t>
            </a:r>
            <a:r>
              <a:rPr lang="en-US" b="1" dirty="0"/>
              <a:t>dimensions</a:t>
            </a:r>
            <a:r>
              <a:rPr lang="en-US" dirty="0"/>
              <a:t>.</a:t>
            </a:r>
          </a:p>
          <a:p>
            <a:pPr marL="171450" indent="-171450">
              <a:buFont typeface="Wingdings" panose="05000000000000000000" pitchFamily="2" charset="2"/>
              <a:buChar char="Ø"/>
            </a:pPr>
            <a:r>
              <a:rPr lang="en-US" dirty="0"/>
              <a:t>It </a:t>
            </a:r>
            <a:r>
              <a:rPr lang="en-US" b="1" dirty="0"/>
              <a:t>simple to use </a:t>
            </a:r>
            <a:r>
              <a:rPr lang="en-US" b="0" dirty="0"/>
              <a:t>because it only has ver</a:t>
            </a:r>
            <a:r>
              <a:rPr lang="en-US" dirty="0"/>
              <a:t>y few adjustable hyperparameters.</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b="1" dirty="0"/>
              <a:t>DISADVANTAGES OF USING SVM </a:t>
            </a:r>
            <a:r>
              <a:rPr lang="en-US" b="0" dirty="0"/>
              <a:t>are as follows</a:t>
            </a:r>
            <a:r>
              <a:rPr lang="en-US" b="1" dirty="0"/>
              <a:t>:</a:t>
            </a:r>
            <a:endParaRPr lang="en-US" dirty="0"/>
          </a:p>
          <a:p>
            <a:pPr marL="171450" indent="-171450">
              <a:buFont typeface="Wingdings" panose="05000000000000000000" pitchFamily="2" charset="2"/>
              <a:buChar char="Ø"/>
            </a:pPr>
            <a:r>
              <a:rPr lang="en-US" dirty="0"/>
              <a:t>It can be </a:t>
            </a:r>
            <a:r>
              <a:rPr lang="en-US" b="1" dirty="0"/>
              <a:t>computationally expensive </a:t>
            </a:r>
            <a:r>
              <a:rPr lang="en-US" dirty="0"/>
              <a:t>to implement or run.</a:t>
            </a:r>
          </a:p>
          <a:p>
            <a:pPr marL="171450" indent="-171450">
              <a:buFont typeface="Wingdings" panose="05000000000000000000" pitchFamily="2" charset="2"/>
              <a:buChar char="Ø"/>
            </a:pPr>
            <a:r>
              <a:rPr lang="en-US" dirty="0"/>
              <a:t>It belongs to the class of black box algorithms, as the relationship(s) between input features and outcome are </a:t>
            </a:r>
            <a:r>
              <a:rPr lang="en-US" b="1" dirty="0"/>
              <a:t>not easily understood</a:t>
            </a:r>
            <a:r>
              <a:rPr lang="en-US" dirty="0"/>
              <a:t>. Especially when the relationship is non-linear.</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b="0" dirty="0"/>
              <a:t>There is </a:t>
            </a:r>
            <a:r>
              <a:rPr lang="en-US" b="1" dirty="0"/>
              <a:t>relatively less control </a:t>
            </a:r>
            <a:r>
              <a:rPr lang="en-US" dirty="0"/>
              <a:t>over model performance due to having very few modifiable hyperparameters. </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4</a:t>
            </a:fld>
            <a:endParaRPr lang="en-GB"/>
          </a:p>
        </p:txBody>
      </p:sp>
    </p:spTree>
    <p:extLst>
      <p:ext uri="{BB962C8B-B14F-4D97-AF65-F5344CB8AC3E}">
        <p14:creationId xmlns:p14="http://schemas.microsoft.com/office/powerpoint/2010/main" val="18794526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000" dirty="0"/>
              <a:t>For instance, in a two-dimensional feature space, the goal of an SVM algorithm would be to </a:t>
            </a:r>
            <a:r>
              <a:rPr lang="en-US" sz="2000" b="1" dirty="0"/>
              <a:t>identify a line that best separates</a:t>
            </a:r>
            <a:r>
              <a:rPr lang="en-US" sz="2000" dirty="0"/>
              <a:t> the data points from both features.</a:t>
            </a:r>
          </a:p>
          <a:p>
            <a:pPr marL="342900" indent="-342900">
              <a:buFont typeface="Wingdings" panose="05000000000000000000" pitchFamily="2" charset="2"/>
              <a:buChar char="Ø"/>
            </a:pPr>
            <a:r>
              <a:rPr lang="en-US" sz="2000" dirty="0"/>
              <a:t>The SVM algorithm uses kernel functions to perform transformations on input variables. These transformations are simply mathematical computations.</a:t>
            </a:r>
          </a:p>
          <a:p>
            <a:pPr marL="342900" indent="-342900">
              <a:buFont typeface="Wingdings" panose="05000000000000000000" pitchFamily="2" charset="2"/>
              <a:buChar char="Ø"/>
            </a:pPr>
            <a:r>
              <a:rPr lang="en-US" sz="2000" dirty="0"/>
              <a:t>The kernel functions can be classified into two main categories:</a:t>
            </a:r>
          </a:p>
          <a:p>
            <a:pPr marL="742950" lvl="1" indent="-285750">
              <a:buFont typeface="Wingdings" panose="05000000000000000000" pitchFamily="2" charset="2"/>
              <a:buChar char="Ø"/>
            </a:pPr>
            <a:r>
              <a:rPr lang="en-US" sz="1800" b="1" dirty="0"/>
              <a:t>Linear </a:t>
            </a:r>
            <a:r>
              <a:rPr lang="en-US" sz="1800" dirty="0"/>
              <a:t>and </a:t>
            </a:r>
            <a:r>
              <a:rPr lang="en-US" sz="1800" b="1" dirty="0"/>
              <a:t>non-linear kernel functions</a:t>
            </a:r>
          </a:p>
          <a:p>
            <a:pPr marL="342900" indent="-342900">
              <a:buFont typeface="Wingdings" panose="05000000000000000000" pitchFamily="2" charset="2"/>
              <a:buChar char="Ø"/>
            </a:pPr>
            <a:r>
              <a:rPr lang="en-US" sz="2000" dirty="0"/>
              <a:t>As the names imply:</a:t>
            </a:r>
          </a:p>
          <a:p>
            <a:pPr marL="800100" lvl="1" indent="-342900">
              <a:buFont typeface="Wingdings" panose="05000000000000000000" pitchFamily="2" charset="2"/>
              <a:buChar char="Ø"/>
            </a:pPr>
            <a:r>
              <a:rPr lang="en-US" sz="2000" dirty="0"/>
              <a:t>A linear kernel function handles linearly-separable data.</a:t>
            </a:r>
          </a:p>
          <a:p>
            <a:pPr marL="800100" lvl="1" indent="-342900">
              <a:buFont typeface="Wingdings" panose="05000000000000000000" pitchFamily="2" charset="2"/>
              <a:buChar char="Ø"/>
            </a:pPr>
            <a:r>
              <a:rPr lang="en-US" sz="2000" dirty="0"/>
              <a:t>A non-Linear kernel function deals with non-linearly separable data </a:t>
            </a:r>
            <a:r>
              <a:rPr lang="en-US" sz="2000" b="1" dirty="0"/>
              <a:t>by projecting it onto higher-dimensions until they becomes linearly-separable</a:t>
            </a:r>
            <a:r>
              <a:rPr lang="en-US" sz="2000" dirty="0"/>
              <a:t>.</a:t>
            </a:r>
            <a:endParaRPr lang="en-US" dirty="0"/>
          </a:p>
          <a:p>
            <a:pPr marL="171450" indent="-171450">
              <a:buFont typeface="Wingdings" panose="05000000000000000000" pitchFamily="2" charset="2"/>
              <a:buChar char="Ø"/>
            </a:pPr>
            <a:r>
              <a:rPr lang="en-US" dirty="0"/>
              <a:t>To better understand how SVM works, we shall consider 4 important concepts:</a:t>
            </a:r>
          </a:p>
          <a:p>
            <a:pPr marL="628650" lvl="1" indent="-171450">
              <a:buFont typeface="Courier New" panose="02070309020205020404" pitchFamily="49" charset="0"/>
              <a:buChar char="o"/>
            </a:pPr>
            <a:r>
              <a:rPr lang="en-GB" dirty="0"/>
              <a:t>The separating hyperplane</a:t>
            </a:r>
          </a:p>
          <a:p>
            <a:pPr marL="628650" lvl="1" indent="-171450">
              <a:buFont typeface="Courier New" panose="02070309020205020404" pitchFamily="49" charset="0"/>
              <a:buChar char="o"/>
            </a:pPr>
            <a:r>
              <a:rPr lang="en-GB" dirty="0"/>
              <a:t>The maximum margin</a:t>
            </a:r>
          </a:p>
          <a:p>
            <a:pPr marL="628650" lvl="1" indent="-171450">
              <a:buFont typeface="Courier New" panose="02070309020205020404" pitchFamily="49" charset="0"/>
              <a:buChar char="o"/>
            </a:pPr>
            <a:r>
              <a:rPr lang="en-GB" dirty="0"/>
              <a:t>The soft margin</a:t>
            </a:r>
          </a:p>
          <a:p>
            <a:pPr marL="628650" lvl="1" indent="-171450">
              <a:buFont typeface="Courier New" panose="02070309020205020404" pitchFamily="49" charset="0"/>
              <a:buChar char="o"/>
            </a:pPr>
            <a:r>
              <a:rPr lang="en-GB" dirty="0"/>
              <a:t>The kernel function</a:t>
            </a:r>
          </a:p>
          <a:p>
            <a:pPr marL="171450" lvl="0" indent="-171450">
              <a:buFont typeface="Wingdings" panose="05000000000000000000" pitchFamily="2" charset="2"/>
              <a:buChar char="Ø"/>
            </a:pP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5</a:t>
            </a:fld>
            <a:endParaRPr lang="en-GB"/>
          </a:p>
        </p:txBody>
      </p:sp>
    </p:spTree>
    <p:extLst>
      <p:ext uri="{BB962C8B-B14F-4D97-AF65-F5344CB8AC3E}">
        <p14:creationId xmlns:p14="http://schemas.microsoft.com/office/powerpoint/2010/main" val="113961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Wingdings" panose="05000000000000000000" pitchFamily="2" charset="2"/>
              <a:buChar char="Ø"/>
            </a:pPr>
            <a:r>
              <a:rPr lang="en-GB" dirty="0"/>
              <a:t>The top figure illustrates that the decision boundary comprises 3 elements:</a:t>
            </a:r>
          </a:p>
          <a:p>
            <a:pPr marL="628650" lvl="1" indent="-171450">
              <a:buFont typeface="Wingdings" panose="05000000000000000000" pitchFamily="2" charset="2"/>
              <a:buChar char="Ø"/>
            </a:pPr>
            <a:r>
              <a:rPr lang="en-GB" b="1" dirty="0"/>
              <a:t>Optimal or separating hyperplane, positive hyperplane, and negative hyperplane.</a:t>
            </a:r>
          </a:p>
          <a:p>
            <a:pPr marL="171450" indent="-171450">
              <a:buFont typeface="Wingdings" panose="05000000000000000000" pitchFamily="2" charset="2"/>
              <a:buChar char="Ø"/>
            </a:pPr>
            <a:r>
              <a:rPr lang="en-US" dirty="0"/>
              <a:t>The optimal hyperplane is a straight-line equivalent which separates data points into classes in high-dimensional space.</a:t>
            </a:r>
            <a:r>
              <a:rPr lang="en-GB" dirty="0"/>
              <a:t> Its position in space is determined by the supporting vectors – the data point(s) of one class that are </a:t>
            </a:r>
            <a:r>
              <a:rPr lang="en-GB" b="1" dirty="0"/>
              <a:t>nearest to the other</a:t>
            </a:r>
            <a:r>
              <a:rPr lang="en-GB" dirty="0"/>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a:t>The hyperplane tries to keep the decision boundary as wide as possible between both classes, which also optimises the accuracy of the algorithm.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a:t>Mathematically, the separating hyperplane is the point of x where the equation: w transposed x plus b </a:t>
            </a:r>
            <a:r>
              <a:rPr lang="en-GB" b="1" dirty="0"/>
              <a:t>evaluates to zero</a:t>
            </a:r>
            <a:r>
              <a:rPr lang="en-GB" dirty="0"/>
              <a:t>.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a:t>The point at which the equation evaluates to </a:t>
            </a:r>
            <a:r>
              <a:rPr lang="en-GB" b="1" dirty="0"/>
              <a:t>+1</a:t>
            </a:r>
            <a:r>
              <a:rPr lang="en-GB" dirty="0"/>
              <a:t> is called the positive hyperplane, while the negative hyperplane is where it evaluates to </a:t>
            </a:r>
            <a:r>
              <a:rPr lang="en-GB" b="1" dirty="0"/>
              <a:t>-1</a:t>
            </a:r>
            <a:r>
              <a:rPr lang="en-GB" dirty="0"/>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GB" dirty="0"/>
              <a:t>Therefore, the algorithm uses the decision boundary elements to classify data points into the positive or negative class.</a:t>
            </a:r>
          </a:p>
        </p:txBody>
      </p:sp>
      <p:sp>
        <p:nvSpPr>
          <p:cNvPr id="4" name="Slide Number Placeholder 3"/>
          <p:cNvSpPr>
            <a:spLocks noGrp="1"/>
          </p:cNvSpPr>
          <p:nvPr>
            <p:ph type="sldNum" sz="quarter" idx="5"/>
          </p:nvPr>
        </p:nvSpPr>
        <p:spPr/>
        <p:txBody>
          <a:bodyPr/>
          <a:lstStyle/>
          <a:p>
            <a:fld id="{D24967A0-61D8-4F69-9A8B-DE0C140702D9}" type="slidenum">
              <a:rPr lang="en-GB" smtClean="0"/>
              <a:t>6</a:t>
            </a:fld>
            <a:endParaRPr lang="en-GB"/>
          </a:p>
        </p:txBody>
      </p:sp>
    </p:spTree>
    <p:extLst>
      <p:ext uri="{BB962C8B-B14F-4D97-AF65-F5344CB8AC3E}">
        <p14:creationId xmlns:p14="http://schemas.microsoft.com/office/powerpoint/2010/main" val="73796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As shown in the bottom figure, a </a:t>
            </a:r>
            <a:r>
              <a:rPr lang="en-US" b="1" dirty="0"/>
              <a:t>margin</a:t>
            </a:r>
            <a:r>
              <a:rPr lang="en-US" dirty="0"/>
              <a:t> is the geometric distance of the closest point in the dataset to the separating hyperplane. It’s assumed that the positive and negative hyperplanes are </a:t>
            </a:r>
            <a:r>
              <a:rPr lang="en-US" b="1" dirty="0"/>
              <a:t>equidistant from the separating hyperplane</a:t>
            </a:r>
            <a:r>
              <a:rPr lang="en-US" dirty="0"/>
              <a:t>.</a:t>
            </a:r>
          </a:p>
          <a:p>
            <a:pPr marL="171450" indent="-171450">
              <a:buFont typeface="Wingdings" panose="05000000000000000000" pitchFamily="2" charset="2"/>
              <a:buChar char="Ø"/>
            </a:pPr>
            <a:r>
              <a:rPr lang="en-US" dirty="0"/>
              <a:t>The distance from the positive hyperplane to negative hyperplane is called the </a:t>
            </a:r>
            <a:r>
              <a:rPr lang="en-US" b="1" dirty="0"/>
              <a:t>maximum margin</a:t>
            </a:r>
            <a:r>
              <a:rPr lang="en-US" dirty="0"/>
              <a:t>. It </a:t>
            </a:r>
            <a:r>
              <a:rPr lang="en-US" b="1" dirty="0"/>
              <a:t>covers the entire distance</a:t>
            </a:r>
            <a:r>
              <a:rPr lang="en-US" dirty="0"/>
              <a:t> of the decision boundary, and the separating hyperplane resides at the </a:t>
            </a:r>
            <a:r>
              <a:rPr lang="en-US" b="1" dirty="0"/>
              <a:t>central position</a:t>
            </a:r>
            <a:r>
              <a:rPr lang="en-US" dirty="0"/>
              <a:t> within it.</a:t>
            </a:r>
          </a:p>
          <a:p>
            <a:pPr marL="171450" indent="-171450">
              <a:buFont typeface="Wingdings" panose="05000000000000000000" pitchFamily="2" charset="2"/>
              <a:buChar char="Ø"/>
            </a:pPr>
            <a:r>
              <a:rPr lang="en-US" dirty="0"/>
              <a:t>Mathematically,  the maximum margin classifier is the discriminant function that</a:t>
            </a:r>
            <a:r>
              <a:rPr lang="en-US" b="1" dirty="0"/>
              <a:t> </a:t>
            </a:r>
            <a:r>
              <a:rPr lang="en-US" b="1" dirty="0" err="1"/>
              <a:t>maximises</a:t>
            </a:r>
            <a:r>
              <a:rPr lang="en-US" b="1" dirty="0"/>
              <a:t> 1/length of vector w, </a:t>
            </a:r>
            <a:r>
              <a:rPr lang="en-US" dirty="0"/>
              <a:t>which is equivalent to </a:t>
            </a:r>
            <a:r>
              <a:rPr lang="en-US" b="1" dirty="0"/>
              <a:t>minimizing length of vector w squared</a:t>
            </a:r>
            <a:r>
              <a:rPr lang="en-US" dirty="0"/>
              <a:t>.</a:t>
            </a:r>
          </a:p>
          <a:p>
            <a:pPr marL="171450" indent="-171450">
              <a:buFont typeface="Wingdings" panose="05000000000000000000" pitchFamily="2" charset="2"/>
              <a:buChar char="Ø"/>
            </a:pPr>
            <a:r>
              <a:rPr lang="en-US" dirty="0"/>
              <a:t>The formula for maximum margin is shown here.</a:t>
            </a:r>
          </a:p>
          <a:p>
            <a:pPr marL="171450" indent="-171450">
              <a:buFont typeface="Wingdings" panose="05000000000000000000" pitchFamily="2" charset="2"/>
              <a:buChar char="Ø"/>
            </a:pPr>
            <a:endParaRPr lang="en-US" dirty="0"/>
          </a:p>
          <a:p>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7</a:t>
            </a:fld>
            <a:endParaRPr lang="en-GB"/>
          </a:p>
        </p:txBody>
      </p:sp>
    </p:spTree>
    <p:extLst>
      <p:ext uri="{BB962C8B-B14F-4D97-AF65-F5344CB8AC3E}">
        <p14:creationId xmlns:p14="http://schemas.microsoft.com/office/powerpoint/2010/main" val="3735863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b="1" dirty="0"/>
              <a:t>Hard margin SVM</a:t>
            </a:r>
            <a:r>
              <a:rPr lang="en-US" dirty="0"/>
              <a:t>  which assumes a dataset is linearly separable is modified to handle non-linearly separable data by maintaining a maximum margin and allowing the algorithm to misclassify data points to some degree. Performing this results in a softer version of the SVM called </a:t>
            </a:r>
            <a:r>
              <a:rPr lang="en-US" b="1" dirty="0"/>
              <a:t>soft margin SVM.</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In essence, the soft margin allows some points in the dataset to </a:t>
            </a:r>
            <a:r>
              <a:rPr lang="en-US" b="1" dirty="0"/>
              <a:t>“escape” </a:t>
            </a:r>
            <a:r>
              <a:rPr lang="en-US" dirty="0"/>
              <a:t>through the margin of the separating hyperplane without affecting the positioning of the decision boundary.</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And here is the formula for this operation (points)</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Alpha subscript </a:t>
            </a:r>
            <a:r>
              <a:rPr lang="en-US" dirty="0" err="1"/>
              <a:t>i</a:t>
            </a:r>
            <a:r>
              <a:rPr lang="en-US" dirty="0"/>
              <a:t> and b both determine the </a:t>
            </a:r>
            <a:r>
              <a:rPr lang="en-US" b="1" dirty="0"/>
              <a:t>position</a:t>
            </a:r>
            <a:r>
              <a:rPr lang="en-US" dirty="0"/>
              <a:t> of the decision boundary.</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While C is the hyperparameter that controls the </a:t>
            </a:r>
            <a:r>
              <a:rPr lang="en-US" b="1" dirty="0"/>
              <a:t>orientation of the decision boundary </a:t>
            </a:r>
            <a:r>
              <a:rPr lang="en-US" b="0" dirty="0"/>
              <a:t>as well as </a:t>
            </a:r>
            <a:r>
              <a:rPr lang="en-US" dirty="0"/>
              <a:t>the </a:t>
            </a:r>
            <a:r>
              <a:rPr lang="en-US" b="1" dirty="0"/>
              <a:t>width of the margin error</a:t>
            </a:r>
            <a:r>
              <a:rPr lang="en-US" dirty="0"/>
              <a:t>.</a:t>
            </a:r>
            <a:endParaRPr lang="en-US" b="1" dirty="0"/>
          </a:p>
        </p:txBody>
      </p:sp>
      <p:sp>
        <p:nvSpPr>
          <p:cNvPr id="4" name="Slide Number Placeholder 3"/>
          <p:cNvSpPr>
            <a:spLocks noGrp="1"/>
          </p:cNvSpPr>
          <p:nvPr>
            <p:ph type="sldNum" sz="quarter" idx="5"/>
          </p:nvPr>
        </p:nvSpPr>
        <p:spPr/>
        <p:txBody>
          <a:bodyPr/>
          <a:lstStyle/>
          <a:p>
            <a:fld id="{D24967A0-61D8-4F69-9A8B-DE0C140702D9}" type="slidenum">
              <a:rPr lang="en-GB" smtClean="0"/>
              <a:t>8</a:t>
            </a:fld>
            <a:endParaRPr lang="en-GB"/>
          </a:p>
        </p:txBody>
      </p:sp>
    </p:spTree>
    <p:extLst>
      <p:ext uri="{BB962C8B-B14F-4D97-AF65-F5344CB8AC3E}">
        <p14:creationId xmlns:p14="http://schemas.microsoft.com/office/powerpoint/2010/main" val="1973078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dirty="0"/>
              <a:t>This diagram perfectly illustrates what a kernel function is all about.</a:t>
            </a:r>
          </a:p>
          <a:p>
            <a:pPr marL="171450" indent="-171450">
              <a:buFont typeface="Wingdings" panose="05000000000000000000" pitchFamily="2" charset="2"/>
              <a:buChar char="Ø"/>
            </a:pPr>
            <a:r>
              <a:rPr lang="en-US" dirty="0"/>
              <a:t>In lay terms, kernel functions are mathematical computations performed by the algorithm on datasets that are not linearly separable.</a:t>
            </a:r>
          </a:p>
          <a:p>
            <a:pPr marL="171450" indent="-171450">
              <a:buFont typeface="Wingdings" panose="05000000000000000000" pitchFamily="2" charset="2"/>
              <a:buChar char="Ø"/>
            </a:pPr>
            <a:r>
              <a:rPr lang="en-US" dirty="0"/>
              <a:t>A kernel function generally projects data from its original number of dimensions to a higher-dimensional space in which it becomes separable.</a:t>
            </a:r>
          </a:p>
          <a:p>
            <a:pPr marL="171450" indent="-171450">
              <a:buFont typeface="Wingdings" panose="05000000000000000000" pitchFamily="2" charset="2"/>
              <a:buChar char="Ø"/>
            </a:pPr>
            <a:r>
              <a:rPr lang="en-US" dirty="0"/>
              <a:t>Types of kernel functions are based on the type of transformations they perform, and they include: </a:t>
            </a:r>
          </a:p>
          <a:p>
            <a:pPr marL="628650" lvl="1" indent="-171450">
              <a:buFont typeface="Wingdings" panose="05000000000000000000" pitchFamily="2" charset="2"/>
              <a:buChar char="Ø"/>
            </a:pPr>
            <a:r>
              <a:rPr lang="en-US" dirty="0"/>
              <a:t>The Linear kernel, </a:t>
            </a:r>
          </a:p>
          <a:p>
            <a:pPr marL="628650" lvl="1" indent="-171450">
              <a:buFont typeface="Wingdings" panose="05000000000000000000" pitchFamily="2" charset="2"/>
              <a:buChar char="Ø"/>
            </a:pPr>
            <a:r>
              <a:rPr lang="en-US" dirty="0"/>
              <a:t>Polynomial kernel, </a:t>
            </a:r>
          </a:p>
          <a:p>
            <a:pPr marL="628650" lvl="1" indent="-171450">
              <a:buFont typeface="Wingdings" panose="05000000000000000000" pitchFamily="2" charset="2"/>
              <a:buChar char="Ø"/>
            </a:pPr>
            <a:r>
              <a:rPr lang="en-US" dirty="0"/>
              <a:t>Radial Basis Function or </a:t>
            </a:r>
            <a:r>
              <a:rPr lang="en-US" dirty="0" err="1"/>
              <a:t>rbf</a:t>
            </a:r>
            <a:r>
              <a:rPr lang="en-US" dirty="0"/>
              <a:t>.</a:t>
            </a:r>
          </a:p>
          <a:p>
            <a:pPr marL="628650" marR="0" lvl="1"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Sigmoid kernel</a:t>
            </a:r>
            <a:endParaRPr lang="en-GB" dirty="0"/>
          </a:p>
        </p:txBody>
      </p:sp>
      <p:sp>
        <p:nvSpPr>
          <p:cNvPr id="4" name="Slide Number Placeholder 3"/>
          <p:cNvSpPr>
            <a:spLocks noGrp="1"/>
          </p:cNvSpPr>
          <p:nvPr>
            <p:ph type="sldNum" sz="quarter" idx="5"/>
          </p:nvPr>
        </p:nvSpPr>
        <p:spPr/>
        <p:txBody>
          <a:bodyPr/>
          <a:lstStyle/>
          <a:p>
            <a:fld id="{D24967A0-61D8-4F69-9A8B-DE0C140702D9}" type="slidenum">
              <a:rPr lang="en-GB" smtClean="0"/>
              <a:t>9</a:t>
            </a:fld>
            <a:endParaRPr lang="en-GB"/>
          </a:p>
        </p:txBody>
      </p:sp>
    </p:spTree>
    <p:extLst>
      <p:ext uri="{BB962C8B-B14F-4D97-AF65-F5344CB8AC3E}">
        <p14:creationId xmlns:p14="http://schemas.microsoft.com/office/powerpoint/2010/main" val="4149755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The Linear Kernel, which performs efficient linear transformations on data.</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The Polynomial Kernel, which is directional in the way it operates. Its output depends on the direction of the two vectors, x and x subscript </a:t>
            </a:r>
            <a:r>
              <a:rPr lang="en-US" dirty="0" err="1"/>
              <a:t>i</a:t>
            </a:r>
            <a:r>
              <a:rPr lang="en-US" dirty="0"/>
              <a:t>, and its output length also depends on the magnitude of x subscript </a:t>
            </a:r>
            <a:r>
              <a:rPr lang="en-US" dirty="0" err="1"/>
              <a:t>i</a:t>
            </a:r>
            <a:r>
              <a:rPr lang="en-US" dirty="0"/>
              <a: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The Radial Basis Function, which is the most popular of all SVM kernel functions, as it adds a ‘bump’ around each data point.</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And the Sigmoid Kernel which is shown here.</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t>Hyperparameters, gamma and polynomial degree, each control the flexibility or curvature of their decision boundaries.</a:t>
            </a:r>
          </a:p>
        </p:txBody>
      </p:sp>
      <p:sp>
        <p:nvSpPr>
          <p:cNvPr id="4" name="Slide Number Placeholder 3"/>
          <p:cNvSpPr>
            <a:spLocks noGrp="1"/>
          </p:cNvSpPr>
          <p:nvPr>
            <p:ph type="sldNum" sz="quarter" idx="5"/>
          </p:nvPr>
        </p:nvSpPr>
        <p:spPr/>
        <p:txBody>
          <a:bodyPr/>
          <a:lstStyle/>
          <a:p>
            <a:fld id="{D24967A0-61D8-4F69-9A8B-DE0C140702D9}" type="slidenum">
              <a:rPr lang="en-GB" smtClean="0"/>
              <a:t>10</a:t>
            </a:fld>
            <a:endParaRPr lang="en-GB"/>
          </a:p>
        </p:txBody>
      </p:sp>
    </p:spTree>
    <p:extLst>
      <p:ext uri="{BB962C8B-B14F-4D97-AF65-F5344CB8AC3E}">
        <p14:creationId xmlns:p14="http://schemas.microsoft.com/office/powerpoint/2010/main" val="1333844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4/1/2022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4/1/2022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4/1/2022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4/1/2022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4/1/2022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4a"/><Relationship Id="rId7" Type="http://schemas.openxmlformats.org/officeDocument/2006/relationships/image" Target="../media/image3.png"/><Relationship Id="rId2" Type="http://schemas.openxmlformats.org/officeDocument/2006/relationships/audio" Target="NULL" TargetMode="External"/><Relationship Id="rId1" Type="http://schemas.openxmlformats.org/officeDocument/2006/relationships/themeOverride" Target="../theme/themeOverride1.xml"/><Relationship Id="rId6" Type="http://schemas.openxmlformats.org/officeDocument/2006/relationships/image" Target="../media/image2.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image" Target="../media/image14.png"/><Relationship Id="rId2" Type="http://schemas.microsoft.com/office/2007/relationships/media" Target="../media/media9.m4a"/><Relationship Id="rId1" Type="http://schemas.openxmlformats.org/officeDocument/2006/relationships/audio" Target="NULL" TargetMode="Externa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8.png"/><Relationship Id="rId2" Type="http://schemas.microsoft.com/office/2007/relationships/media" Target="../media/media10.m4a"/><Relationship Id="rId1" Type="http://schemas.openxmlformats.org/officeDocument/2006/relationships/audio" Target="NULL" TargetMode="Externa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21.png"/><Relationship Id="rId2" Type="http://schemas.microsoft.com/office/2007/relationships/media" Target="../media/media11.m4a"/><Relationship Id="rId1" Type="http://schemas.openxmlformats.org/officeDocument/2006/relationships/audio" Target="NULL" TargetMode="Externa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2.xml"/><Relationship Id="rId7" Type="http://schemas.openxmlformats.org/officeDocument/2006/relationships/image" Target="../media/image24.png"/><Relationship Id="rId2" Type="http://schemas.microsoft.com/office/2007/relationships/media" Target="../media/media12.m4a"/><Relationship Id="rId1" Type="http://schemas.openxmlformats.org/officeDocument/2006/relationships/audio" Target="NULL" TargetMode="Externa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2.xml"/><Relationship Id="rId9"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28.png"/><Relationship Id="rId2" Type="http://schemas.microsoft.com/office/2007/relationships/media" Target="../media/media13.m4a"/><Relationship Id="rId1" Type="http://schemas.openxmlformats.org/officeDocument/2006/relationships/audio" Target="NULL" TargetMode="Externa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31.png"/><Relationship Id="rId2" Type="http://schemas.microsoft.com/office/2007/relationships/media" Target="../media/media14.m4a"/><Relationship Id="rId1" Type="http://schemas.openxmlformats.org/officeDocument/2006/relationships/audio" Target="NULL" TargetMode="Externa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34.png"/><Relationship Id="rId2" Type="http://schemas.microsoft.com/office/2007/relationships/media" Target="../media/media15.m4a"/><Relationship Id="rId1" Type="http://schemas.openxmlformats.org/officeDocument/2006/relationships/audio" Target="NULL" TargetMode="Externa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37.png"/><Relationship Id="rId2" Type="http://schemas.microsoft.com/office/2007/relationships/media" Target="../media/media16.m4a"/><Relationship Id="rId1" Type="http://schemas.openxmlformats.org/officeDocument/2006/relationships/audio" Target="NULL" TargetMode="Externa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7.m4a"/><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8.m4a"/><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4a"/><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microsoft.com/office/2007/relationships/media" Target="../media/media5.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8.png"/><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7.m4a"/><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audio" Target="NULL" TargetMode="Externa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dirty="0">
                <a:solidFill>
                  <a:schemeClr val="tx1"/>
                </a:solidFill>
              </a:rPr>
              <a:t>SIMPLE VECTOR MACHINES </a:t>
            </a:r>
            <a:br>
              <a:rPr lang="en-US" sz="4400" dirty="0">
                <a:solidFill>
                  <a:schemeClr val="tx1"/>
                </a:solidFill>
              </a:rPr>
            </a:br>
            <a:r>
              <a:rPr lang="en-US" sz="4400" dirty="0">
                <a:solidFill>
                  <a:schemeClr val="tx1"/>
                </a:solidFill>
              </a:rPr>
              <a:t>(SVM)</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OSAGIE ELLIOT AIBANGBEE</a:t>
            </a:r>
          </a:p>
        </p:txBody>
      </p:sp>
      <p:pic>
        <p:nvPicPr>
          <p:cNvPr id="8" name="Audio 7">
            <a:hlinkClick r:id="" action="ppaction://media"/>
            <a:extLst>
              <a:ext uri="{FF2B5EF4-FFF2-40B4-BE49-F238E27FC236}">
                <a16:creationId xmlns:a16="http://schemas.microsoft.com/office/drawing/2014/main" id="{D1C9F0F5-1E1C-4CBF-9669-C89FD926A349}"/>
              </a:ext>
            </a:extLst>
          </p:cNvPr>
          <p:cNvPicPr>
            <a:picLocks noChangeAspect="1"/>
          </p:cNvPicPr>
          <p:nvPr>
            <a:audioFile r:link="rId2"/>
            <p:extLst>
              <p:ext uri="{DAA4B4D4-6D71-4841-9C94-3DE7FCFB9230}">
                <p14:media xmlns:p14="http://schemas.microsoft.com/office/powerpoint/2010/main" r:embed="rId3">
                  <p14:trim st="1010" end="201.9501"/>
                </p14:media>
              </p:ext>
            </p:extLst>
          </p:nvPr>
        </p:nvPicPr>
        <p:blipFill>
          <a:blip r:embed="rId7"/>
          <a:stretch>
            <a:fillRect/>
          </a:stretch>
        </p:blipFill>
        <p:spPr>
          <a:xfrm>
            <a:off x="10981650" y="5647650"/>
            <a:ext cx="994450" cy="994450"/>
          </a:xfrm>
          <a:prstGeom prst="rect">
            <a:avLst/>
          </a:prstGeom>
        </p:spPr>
      </p:pic>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50" advClick="0" advTm="11200">
        <p:cut/>
      </p:transition>
    </mc:Choice>
    <mc:Fallback>
      <p:transition advClick="0" advTm="112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24807-2C6F-40BA-B6B0-64CB05F41E10}"/>
              </a:ext>
            </a:extLst>
          </p:cNvPr>
          <p:cNvSpPr>
            <a:spLocks noGrp="1"/>
          </p:cNvSpPr>
          <p:nvPr>
            <p:ph type="title"/>
          </p:nvPr>
        </p:nvSpPr>
        <p:spPr>
          <a:xfrm>
            <a:off x="454241" y="417240"/>
            <a:ext cx="10058400" cy="624231"/>
          </a:xfrm>
        </p:spPr>
        <p:txBody>
          <a:bodyPr>
            <a:normAutofit fontScale="90000"/>
          </a:bodyPr>
          <a:lstStyle/>
          <a:p>
            <a:r>
              <a:rPr lang="en-US" b="1" dirty="0"/>
              <a:t>TYPES OF KERNEL FUNCTIONS</a:t>
            </a:r>
            <a:endParaRPr lang="en-GB" b="1" dirty="0"/>
          </a:p>
        </p:txBody>
      </p:sp>
      <p:sp>
        <p:nvSpPr>
          <p:cNvPr id="3" name="Content Placeholder 2">
            <a:extLst>
              <a:ext uri="{FF2B5EF4-FFF2-40B4-BE49-F238E27FC236}">
                <a16:creationId xmlns:a16="http://schemas.microsoft.com/office/drawing/2014/main" id="{198C209F-D9CA-468A-BBB7-D76596C5C6BE}"/>
              </a:ext>
            </a:extLst>
          </p:cNvPr>
          <p:cNvSpPr>
            <a:spLocks noGrp="1"/>
          </p:cNvSpPr>
          <p:nvPr>
            <p:ph idx="1"/>
          </p:nvPr>
        </p:nvSpPr>
        <p:spPr>
          <a:xfrm>
            <a:off x="454241" y="1194223"/>
            <a:ext cx="10058400" cy="4685919"/>
          </a:xfrm>
        </p:spPr>
        <p:txBody>
          <a:bodyPr/>
          <a:lstStyle/>
          <a:p>
            <a:pPr>
              <a:buFont typeface="Wingdings" panose="05000000000000000000" pitchFamily="2" charset="2"/>
              <a:buChar char="q"/>
            </a:pPr>
            <a:r>
              <a:rPr lang="en-US" dirty="0"/>
              <a:t>LINEAR KERNEL FUNCTION </a:t>
            </a:r>
            <a:r>
              <a:rPr lang="en-US" dirty="0">
                <a:sym typeface="Wingdings" panose="05000000000000000000" pitchFamily="2" charset="2"/>
              </a:rPr>
              <a:t></a:t>
            </a:r>
            <a:endParaRPr lang="en-US" b="1" baseline="30000" dirty="0">
              <a:sym typeface="Wingdings" panose="05000000000000000000" pitchFamily="2" charset="2"/>
            </a:endParaRPr>
          </a:p>
          <a:p>
            <a:pPr>
              <a:buFont typeface="Wingdings" panose="05000000000000000000" pitchFamily="2" charset="2"/>
              <a:buChar char="q"/>
            </a:pPr>
            <a:endParaRPr lang="en-US" b="1" baseline="30000" dirty="0"/>
          </a:p>
          <a:p>
            <a:pPr>
              <a:buFont typeface="Wingdings" panose="05000000000000000000" pitchFamily="2" charset="2"/>
              <a:buChar char="q"/>
            </a:pPr>
            <a:endParaRPr lang="en-US" b="1" dirty="0"/>
          </a:p>
          <a:p>
            <a:pPr>
              <a:buFont typeface="Wingdings" panose="05000000000000000000" pitchFamily="2" charset="2"/>
              <a:buChar char="q"/>
            </a:pPr>
            <a:r>
              <a:rPr lang="en-US" dirty="0"/>
              <a:t>POLYNOMIAL KERNEL FUNCTION </a:t>
            </a:r>
            <a:r>
              <a:rPr lang="en-US" dirty="0">
                <a:sym typeface="Wingdings" panose="05000000000000000000" pitchFamily="2" charset="2"/>
              </a:rPr>
              <a:t> </a:t>
            </a:r>
            <a:r>
              <a:rPr lang="en-US" b="1" dirty="0"/>
              <a:t>K(x, x</a:t>
            </a:r>
            <a:r>
              <a:rPr lang="en-US" b="1" baseline="-25000" dirty="0"/>
              <a:t>i</a:t>
            </a:r>
            <a:r>
              <a:rPr lang="en-US" b="1" dirty="0"/>
              <a:t>) = (1 + x </a:t>
            </a:r>
            <a:r>
              <a:rPr lang="en-US" sz="1400" b="1" kern="1200" dirty="0">
                <a:solidFill>
                  <a:srgbClr val="000000"/>
                </a:solidFill>
                <a:effectLst/>
                <a:latin typeface="Avenir Next LT Pro" panose="020B0504020202020204" pitchFamily="34" charset="0"/>
                <a:ea typeface="+mn-ea"/>
                <a:cs typeface="+mn-cs"/>
              </a:rPr>
              <a:t>• </a:t>
            </a:r>
            <a:r>
              <a:rPr lang="en-US" b="1" dirty="0" err="1"/>
              <a:t>x</a:t>
            </a:r>
            <a:r>
              <a:rPr lang="en-US" b="1" baseline="-25000" dirty="0" err="1"/>
              <a:t>i</a:t>
            </a:r>
            <a:r>
              <a:rPr lang="en-US" b="1" baseline="30000" dirty="0" err="1"/>
              <a:t>T</a:t>
            </a:r>
            <a:r>
              <a:rPr lang="en-US" b="1" dirty="0"/>
              <a:t>)</a:t>
            </a:r>
            <a:r>
              <a:rPr lang="en-US" b="1" baseline="30000" dirty="0"/>
              <a:t>d</a:t>
            </a:r>
          </a:p>
          <a:p>
            <a:pPr>
              <a:buFont typeface="Wingdings" panose="05000000000000000000" pitchFamily="2" charset="2"/>
              <a:buChar char="q"/>
            </a:pPr>
            <a:endParaRPr lang="en-US" b="1" baseline="30000" dirty="0"/>
          </a:p>
          <a:p>
            <a:pPr>
              <a:buFont typeface="Wingdings" panose="05000000000000000000" pitchFamily="2" charset="2"/>
              <a:buChar char="q"/>
            </a:pPr>
            <a:endParaRPr lang="en-US" b="1" dirty="0"/>
          </a:p>
          <a:p>
            <a:pPr>
              <a:buFont typeface="Wingdings" panose="05000000000000000000" pitchFamily="2" charset="2"/>
              <a:buChar char="q"/>
            </a:pPr>
            <a:endParaRPr lang="en-US" b="1" dirty="0"/>
          </a:p>
          <a:p>
            <a:pPr>
              <a:buFont typeface="Wingdings" panose="05000000000000000000" pitchFamily="2" charset="2"/>
              <a:buChar char="q"/>
            </a:pPr>
            <a:r>
              <a:rPr lang="en-US" dirty="0"/>
              <a:t>RADIAL BASIS FUNCTION (RBF) </a:t>
            </a:r>
            <a:r>
              <a:rPr lang="en-US" dirty="0">
                <a:sym typeface="Wingdings" panose="05000000000000000000" pitchFamily="2" charset="2"/>
              </a:rPr>
              <a:t></a:t>
            </a:r>
            <a:endParaRPr lang="en-US" dirty="0"/>
          </a:p>
          <a:p>
            <a:pPr marL="0" indent="0">
              <a:buNone/>
            </a:pPr>
            <a:endParaRPr lang="en-US" dirty="0"/>
          </a:p>
          <a:p>
            <a:pPr marL="0" indent="0">
              <a:buNone/>
            </a:pPr>
            <a:endParaRPr lang="en-US" dirty="0"/>
          </a:p>
          <a:p>
            <a:pPr marL="0" indent="0">
              <a:buNone/>
            </a:pPr>
            <a:endParaRPr lang="en-US" dirty="0"/>
          </a:p>
          <a:p>
            <a:pPr>
              <a:buFont typeface="Wingdings" panose="05000000000000000000" pitchFamily="2" charset="2"/>
              <a:buChar char="q"/>
            </a:pPr>
            <a:r>
              <a:rPr lang="en-US" dirty="0"/>
              <a:t>SIGMOID KERNEL FUNCTION </a:t>
            </a:r>
            <a:r>
              <a:rPr lang="en-US" dirty="0">
                <a:sym typeface="Wingdings" panose="05000000000000000000" pitchFamily="2" charset="2"/>
              </a:rPr>
              <a:t> </a:t>
            </a:r>
            <a:endParaRPr lang="en-US" dirty="0"/>
          </a:p>
        </p:txBody>
      </p:sp>
      <p:pic>
        <p:nvPicPr>
          <p:cNvPr id="7" name="Picture 6">
            <a:extLst>
              <a:ext uri="{FF2B5EF4-FFF2-40B4-BE49-F238E27FC236}">
                <a16:creationId xmlns:a16="http://schemas.microsoft.com/office/drawing/2014/main" id="{B882EC82-2B1F-4F38-918D-4FBF25A91D05}"/>
              </a:ext>
            </a:extLst>
          </p:cNvPr>
          <p:cNvPicPr>
            <a:picLocks noChangeAspect="1"/>
          </p:cNvPicPr>
          <p:nvPr/>
        </p:nvPicPr>
        <p:blipFill>
          <a:blip r:embed="rId5"/>
          <a:stretch>
            <a:fillRect/>
          </a:stretch>
        </p:blipFill>
        <p:spPr>
          <a:xfrm>
            <a:off x="3968524" y="2097422"/>
            <a:ext cx="3856718" cy="758080"/>
          </a:xfrm>
          <a:prstGeom prst="rect">
            <a:avLst/>
          </a:prstGeom>
        </p:spPr>
      </p:pic>
      <p:pic>
        <p:nvPicPr>
          <p:cNvPr id="9" name="Picture 8">
            <a:extLst>
              <a:ext uri="{FF2B5EF4-FFF2-40B4-BE49-F238E27FC236}">
                <a16:creationId xmlns:a16="http://schemas.microsoft.com/office/drawing/2014/main" id="{228B8C38-094C-427B-AB65-EDCC2970E23A}"/>
              </a:ext>
            </a:extLst>
          </p:cNvPr>
          <p:cNvPicPr>
            <a:picLocks noChangeAspect="1"/>
          </p:cNvPicPr>
          <p:nvPr/>
        </p:nvPicPr>
        <p:blipFill>
          <a:blip r:embed="rId6"/>
          <a:stretch>
            <a:fillRect/>
          </a:stretch>
        </p:blipFill>
        <p:spPr>
          <a:xfrm>
            <a:off x="3834386" y="3454984"/>
            <a:ext cx="3557219" cy="607434"/>
          </a:xfrm>
          <a:prstGeom prst="rect">
            <a:avLst/>
          </a:prstGeom>
        </p:spPr>
      </p:pic>
      <p:pic>
        <p:nvPicPr>
          <p:cNvPr id="11" name="Picture 10">
            <a:extLst>
              <a:ext uri="{FF2B5EF4-FFF2-40B4-BE49-F238E27FC236}">
                <a16:creationId xmlns:a16="http://schemas.microsoft.com/office/drawing/2014/main" id="{8CA457AC-47E3-4AD2-A8FB-E59D525BF7D6}"/>
              </a:ext>
            </a:extLst>
          </p:cNvPr>
          <p:cNvPicPr>
            <a:picLocks noChangeAspect="1"/>
          </p:cNvPicPr>
          <p:nvPr/>
        </p:nvPicPr>
        <p:blipFill>
          <a:blip r:embed="rId7"/>
          <a:stretch>
            <a:fillRect/>
          </a:stretch>
        </p:blipFill>
        <p:spPr>
          <a:xfrm>
            <a:off x="3657850" y="4977802"/>
            <a:ext cx="3217571" cy="533474"/>
          </a:xfrm>
          <a:prstGeom prst="rect">
            <a:avLst/>
          </a:prstGeom>
        </p:spPr>
      </p:pic>
      <p:sp>
        <p:nvSpPr>
          <p:cNvPr id="15" name="TextBox 14">
            <a:extLst>
              <a:ext uri="{FF2B5EF4-FFF2-40B4-BE49-F238E27FC236}">
                <a16:creationId xmlns:a16="http://schemas.microsoft.com/office/drawing/2014/main" id="{924031F9-DBCA-40CE-B300-347F67E83B05}"/>
              </a:ext>
            </a:extLst>
          </p:cNvPr>
          <p:cNvSpPr txBox="1"/>
          <p:nvPr/>
        </p:nvSpPr>
        <p:spPr>
          <a:xfrm>
            <a:off x="8338872" y="1642279"/>
            <a:ext cx="3000653" cy="2523768"/>
          </a:xfrm>
          <a:prstGeom prst="rect">
            <a:avLst/>
          </a:prstGeom>
          <a:noFill/>
        </p:spPr>
        <p:txBody>
          <a:bodyPr wrap="square">
            <a:spAutoFit/>
          </a:bodyPr>
          <a:lstStyle/>
          <a:p>
            <a:r>
              <a:rPr lang="en-US" b="1" u="sng" dirty="0"/>
              <a:t>KEYS:</a:t>
            </a:r>
          </a:p>
          <a:p>
            <a:r>
              <a:rPr lang="en-US" sz="1400" b="1" dirty="0"/>
              <a:t>x</a:t>
            </a:r>
            <a:r>
              <a:rPr lang="en-US" sz="1400" dirty="0"/>
              <a:t> = input vector</a:t>
            </a:r>
          </a:p>
          <a:p>
            <a:r>
              <a:rPr lang="en-US" sz="1400" b="1" dirty="0"/>
              <a:t>w</a:t>
            </a:r>
            <a:r>
              <a:rPr lang="en-US" sz="1400" dirty="0"/>
              <a:t> = weight vector</a:t>
            </a:r>
          </a:p>
          <a:p>
            <a:r>
              <a:rPr lang="en-US" sz="1400" b="1" dirty="0"/>
              <a:t>b</a:t>
            </a:r>
            <a:r>
              <a:rPr lang="en-US" sz="1400" dirty="0"/>
              <a:t> = bias</a:t>
            </a:r>
          </a:p>
          <a:p>
            <a:r>
              <a:rPr lang="en-GB" sz="1400" dirty="0"/>
              <a:t>superscript </a:t>
            </a:r>
            <a:r>
              <a:rPr lang="en-GB" sz="1400" b="1" dirty="0"/>
              <a:t>T</a:t>
            </a:r>
            <a:r>
              <a:rPr lang="en-GB" sz="1400" dirty="0"/>
              <a:t> = transpose notation</a:t>
            </a:r>
          </a:p>
          <a:p>
            <a:r>
              <a:rPr lang="en-GB" sz="1400" dirty="0"/>
              <a:t>subscript </a:t>
            </a:r>
            <a:r>
              <a:rPr lang="en-GB" sz="1400" b="1" dirty="0" err="1"/>
              <a:t>i</a:t>
            </a:r>
            <a:r>
              <a:rPr lang="en-GB" sz="1400" dirty="0"/>
              <a:t> = index notation</a:t>
            </a:r>
          </a:p>
          <a:p>
            <a:r>
              <a:rPr lang="en-GB" sz="1400" b="1" dirty="0"/>
              <a:t>d</a:t>
            </a:r>
            <a:r>
              <a:rPr lang="en-GB" sz="1400" dirty="0"/>
              <a:t> = polynomial degree</a:t>
            </a:r>
          </a:p>
          <a:p>
            <a:r>
              <a:rPr lang="en-GB" sz="1400" b="1" dirty="0"/>
              <a:t>Y </a:t>
            </a:r>
            <a:r>
              <a:rPr lang="en-GB" sz="1400" dirty="0"/>
              <a:t>= RBF gamma</a:t>
            </a:r>
            <a:endParaRPr lang="en-GB" sz="1400" b="1" dirty="0"/>
          </a:p>
          <a:p>
            <a:r>
              <a:rPr lang="en-GB" sz="1400" b="1" dirty="0"/>
              <a:t>||x|| </a:t>
            </a:r>
            <a:r>
              <a:rPr lang="en-GB" sz="1400" dirty="0"/>
              <a:t>= magnitude/length of vector x</a:t>
            </a:r>
          </a:p>
          <a:p>
            <a:r>
              <a:rPr lang="en-GB" sz="1400" b="1" dirty="0"/>
              <a:t>r </a:t>
            </a:r>
            <a:r>
              <a:rPr lang="en-GB" sz="1400" dirty="0"/>
              <a:t>= sigmoid kernel parameter</a:t>
            </a:r>
            <a:endParaRPr lang="en-GB" sz="1400" b="1" dirty="0"/>
          </a:p>
        </p:txBody>
      </p:sp>
      <p:pic>
        <p:nvPicPr>
          <p:cNvPr id="19" name="Picture 18">
            <a:extLst>
              <a:ext uri="{FF2B5EF4-FFF2-40B4-BE49-F238E27FC236}">
                <a16:creationId xmlns:a16="http://schemas.microsoft.com/office/drawing/2014/main" id="{DDE9DE54-2DA6-4944-91B5-89EF8DB362A1}"/>
              </a:ext>
            </a:extLst>
          </p:cNvPr>
          <p:cNvPicPr>
            <a:picLocks noChangeAspect="1"/>
          </p:cNvPicPr>
          <p:nvPr/>
        </p:nvPicPr>
        <p:blipFill>
          <a:blip r:embed="rId8"/>
          <a:stretch>
            <a:fillRect/>
          </a:stretch>
        </p:blipFill>
        <p:spPr>
          <a:xfrm>
            <a:off x="3485212" y="1108805"/>
            <a:ext cx="1781424" cy="533474"/>
          </a:xfrm>
          <a:prstGeom prst="rect">
            <a:avLst/>
          </a:prstGeom>
        </p:spPr>
      </p:pic>
      <p:pic>
        <p:nvPicPr>
          <p:cNvPr id="25" name="Audio 24">
            <a:hlinkClick r:id="" action="ppaction://media"/>
            <a:extLst>
              <a:ext uri="{FF2B5EF4-FFF2-40B4-BE49-F238E27FC236}">
                <a16:creationId xmlns:a16="http://schemas.microsoft.com/office/drawing/2014/main" id="{FA085A53-6C72-4859-BE42-BABC33917E72}"/>
              </a:ext>
            </a:extLst>
          </p:cNvPr>
          <p:cNvPicPr>
            <a:picLocks noChangeAspect="1"/>
          </p:cNvPicPr>
          <p:nvPr>
            <a:audioFile r:link="rId1"/>
            <p:extLst>
              <p:ext uri="{DAA4B4D4-6D71-4841-9C94-3DE7FCFB9230}">
                <p14:media xmlns:p14="http://schemas.microsoft.com/office/powerpoint/2010/main" r:embed="rId2">
                  <p14:trim st="700" end="100.1224"/>
                </p14:media>
              </p:ext>
            </p:extLst>
          </p:nvPr>
        </p:nvPicPr>
        <p:blipFill>
          <a:blip r:embed="rId9"/>
          <a:stretch>
            <a:fillRect/>
          </a:stretch>
        </p:blipFill>
        <p:spPr>
          <a:xfrm>
            <a:off x="10990555" y="5656555"/>
            <a:ext cx="985545" cy="985545"/>
          </a:xfrm>
          <a:prstGeom prst="rect">
            <a:avLst/>
          </a:prstGeom>
        </p:spPr>
      </p:pic>
    </p:spTree>
    <p:extLst>
      <p:ext uri="{BB962C8B-B14F-4D97-AF65-F5344CB8AC3E}">
        <p14:creationId xmlns:p14="http://schemas.microsoft.com/office/powerpoint/2010/main" val="3560286571"/>
      </p:ext>
    </p:extLst>
  </p:cSld>
  <p:clrMapOvr>
    <a:masterClrMapping/>
  </p:clrMapOvr>
  <mc:AlternateContent xmlns:mc="http://schemas.openxmlformats.org/markup-compatibility/2006">
    <mc:Choice xmlns:p14="http://schemas.microsoft.com/office/powerpoint/2010/main" Requires="p14">
      <p:transition p14:dur="10" advTm="37040"/>
    </mc:Choice>
    <mc:Fallback>
      <p:transition advTm="37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6551E-DD8E-4E74-8CA5-27E5927B2961}"/>
              </a:ext>
            </a:extLst>
          </p:cNvPr>
          <p:cNvSpPr>
            <a:spLocks noGrp="1"/>
          </p:cNvSpPr>
          <p:nvPr>
            <p:ph type="title"/>
          </p:nvPr>
        </p:nvSpPr>
        <p:spPr>
          <a:xfrm>
            <a:off x="1066800" y="607083"/>
            <a:ext cx="10058400" cy="844374"/>
          </a:xfrm>
        </p:spPr>
        <p:txBody>
          <a:bodyPr/>
          <a:lstStyle/>
          <a:p>
            <a:r>
              <a:rPr lang="en-US" b="1" dirty="0"/>
              <a:t>IMPLEMENTATION IN PYTHON</a:t>
            </a:r>
            <a:endParaRPr lang="en-GB" b="1" dirty="0"/>
          </a:p>
        </p:txBody>
      </p:sp>
      <p:pic>
        <p:nvPicPr>
          <p:cNvPr id="5" name="Content Placeholder 4">
            <a:extLst>
              <a:ext uri="{FF2B5EF4-FFF2-40B4-BE49-F238E27FC236}">
                <a16:creationId xmlns:a16="http://schemas.microsoft.com/office/drawing/2014/main" id="{C97210CC-3076-4E3A-B274-751CC9B8317C}"/>
              </a:ext>
            </a:extLst>
          </p:cNvPr>
          <p:cNvPicPr>
            <a:picLocks noGrp="1" noChangeAspect="1"/>
          </p:cNvPicPr>
          <p:nvPr>
            <p:ph idx="1"/>
          </p:nvPr>
        </p:nvPicPr>
        <p:blipFill>
          <a:blip r:embed="rId5"/>
          <a:stretch>
            <a:fillRect/>
          </a:stretch>
        </p:blipFill>
        <p:spPr>
          <a:xfrm>
            <a:off x="972796" y="1846823"/>
            <a:ext cx="6573140" cy="1169779"/>
          </a:xfrm>
        </p:spPr>
      </p:pic>
      <p:sp>
        <p:nvSpPr>
          <p:cNvPr id="6" name="TextBox 5">
            <a:extLst>
              <a:ext uri="{FF2B5EF4-FFF2-40B4-BE49-F238E27FC236}">
                <a16:creationId xmlns:a16="http://schemas.microsoft.com/office/drawing/2014/main" id="{5AC77ED2-017C-4339-8D39-E073337EFA84}"/>
              </a:ext>
            </a:extLst>
          </p:cNvPr>
          <p:cNvSpPr txBox="1"/>
          <p:nvPr/>
        </p:nvSpPr>
        <p:spPr>
          <a:xfrm>
            <a:off x="606750" y="1477491"/>
            <a:ext cx="9468741" cy="369332"/>
          </a:xfrm>
          <a:prstGeom prst="rect">
            <a:avLst/>
          </a:prstGeom>
          <a:noFill/>
        </p:spPr>
        <p:txBody>
          <a:bodyPr wrap="square" rtlCol="0">
            <a:spAutoFit/>
          </a:bodyPr>
          <a:lstStyle/>
          <a:p>
            <a:r>
              <a:rPr lang="en-US" dirty="0"/>
              <a:t>1. </a:t>
            </a:r>
            <a:r>
              <a:rPr lang="en-US" b="1" dirty="0"/>
              <a:t>Import pandas, </a:t>
            </a:r>
            <a:r>
              <a:rPr lang="en-US" b="1" dirty="0" err="1"/>
              <a:t>numpy</a:t>
            </a:r>
            <a:r>
              <a:rPr lang="en-US" b="1" dirty="0"/>
              <a:t>, seaborn and </a:t>
            </a:r>
            <a:r>
              <a:rPr lang="en-US" b="1" dirty="0" err="1"/>
              <a:t>matplotlib.pyplot</a:t>
            </a:r>
            <a:r>
              <a:rPr lang="en-US" b="1" dirty="0"/>
              <a:t> for data manipulation</a:t>
            </a:r>
            <a:endParaRPr lang="en-GB" b="1" dirty="0"/>
          </a:p>
        </p:txBody>
      </p:sp>
      <p:sp>
        <p:nvSpPr>
          <p:cNvPr id="8" name="TextBox 7">
            <a:extLst>
              <a:ext uri="{FF2B5EF4-FFF2-40B4-BE49-F238E27FC236}">
                <a16:creationId xmlns:a16="http://schemas.microsoft.com/office/drawing/2014/main" id="{C044A540-75EB-4496-8456-68D785522985}"/>
              </a:ext>
            </a:extLst>
          </p:cNvPr>
          <p:cNvSpPr txBox="1"/>
          <p:nvPr/>
        </p:nvSpPr>
        <p:spPr>
          <a:xfrm>
            <a:off x="606749" y="3105834"/>
            <a:ext cx="10058399" cy="369332"/>
          </a:xfrm>
          <a:prstGeom prst="rect">
            <a:avLst/>
          </a:prstGeom>
          <a:noFill/>
        </p:spPr>
        <p:txBody>
          <a:bodyPr wrap="square">
            <a:spAutoFit/>
          </a:bodyPr>
          <a:lstStyle/>
          <a:p>
            <a:r>
              <a:rPr lang="en-US" dirty="0"/>
              <a:t>2.</a:t>
            </a:r>
            <a:r>
              <a:rPr lang="en-US" b="1" dirty="0"/>
              <a:t> Load the dataset, and check shape of </a:t>
            </a:r>
            <a:r>
              <a:rPr lang="en-US" b="1" dirty="0" err="1"/>
              <a:t>dataframe</a:t>
            </a:r>
            <a:endParaRPr lang="en-GB" b="1" dirty="0"/>
          </a:p>
        </p:txBody>
      </p:sp>
      <p:pic>
        <p:nvPicPr>
          <p:cNvPr id="10" name="Picture 9">
            <a:extLst>
              <a:ext uri="{FF2B5EF4-FFF2-40B4-BE49-F238E27FC236}">
                <a16:creationId xmlns:a16="http://schemas.microsoft.com/office/drawing/2014/main" id="{76B5E612-D06D-4A0B-A18D-035D1434F2C6}"/>
              </a:ext>
            </a:extLst>
          </p:cNvPr>
          <p:cNvPicPr>
            <a:picLocks noChangeAspect="1"/>
          </p:cNvPicPr>
          <p:nvPr/>
        </p:nvPicPr>
        <p:blipFill>
          <a:blip r:embed="rId6"/>
          <a:stretch>
            <a:fillRect/>
          </a:stretch>
        </p:blipFill>
        <p:spPr>
          <a:xfrm>
            <a:off x="972796" y="3429000"/>
            <a:ext cx="7215739" cy="943941"/>
          </a:xfrm>
          <a:prstGeom prst="rect">
            <a:avLst/>
          </a:prstGeom>
        </p:spPr>
      </p:pic>
      <p:sp>
        <p:nvSpPr>
          <p:cNvPr id="12" name="TextBox 11">
            <a:extLst>
              <a:ext uri="{FF2B5EF4-FFF2-40B4-BE49-F238E27FC236}">
                <a16:creationId xmlns:a16="http://schemas.microsoft.com/office/drawing/2014/main" id="{3BF24426-A4F0-4078-93FE-229816188FB1}"/>
              </a:ext>
            </a:extLst>
          </p:cNvPr>
          <p:cNvSpPr txBox="1"/>
          <p:nvPr/>
        </p:nvSpPr>
        <p:spPr>
          <a:xfrm>
            <a:off x="606749" y="4477049"/>
            <a:ext cx="10836070" cy="369332"/>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000000"/>
                </a:solidFill>
                <a:effectLst/>
                <a:latin typeface="Avenir Next LT Pro" panose="020B0504020202020204" pitchFamily="34" charset="0"/>
                <a:ea typeface="+mn-ea"/>
                <a:cs typeface="+mn-cs"/>
              </a:rPr>
              <a:t>3.</a:t>
            </a:r>
            <a:r>
              <a:rPr lang="en-US" sz="1800" b="1" kern="1200" dirty="0">
                <a:solidFill>
                  <a:srgbClr val="000000"/>
                </a:solidFill>
                <a:effectLst/>
                <a:latin typeface="Avenir Next LT Pro" panose="020B0504020202020204" pitchFamily="34" charset="0"/>
                <a:ea typeface="+mn-ea"/>
                <a:cs typeface="+mn-cs"/>
              </a:rPr>
              <a:t> Split X and y variables each into training and evaluation sets using my customized function</a:t>
            </a:r>
            <a:endParaRPr lang="en-GB" b="1" dirty="0">
              <a:effectLst/>
            </a:endParaRPr>
          </a:p>
        </p:txBody>
      </p:sp>
      <p:pic>
        <p:nvPicPr>
          <p:cNvPr id="14" name="Picture 13">
            <a:extLst>
              <a:ext uri="{FF2B5EF4-FFF2-40B4-BE49-F238E27FC236}">
                <a16:creationId xmlns:a16="http://schemas.microsoft.com/office/drawing/2014/main" id="{22FC60F2-9223-496F-B1DC-E88A44A1FBA9}"/>
              </a:ext>
            </a:extLst>
          </p:cNvPr>
          <p:cNvPicPr>
            <a:picLocks noChangeAspect="1"/>
          </p:cNvPicPr>
          <p:nvPr/>
        </p:nvPicPr>
        <p:blipFill>
          <a:blip r:embed="rId7"/>
          <a:stretch>
            <a:fillRect/>
          </a:stretch>
        </p:blipFill>
        <p:spPr>
          <a:xfrm>
            <a:off x="905851" y="4846381"/>
            <a:ext cx="8870537" cy="1467055"/>
          </a:xfrm>
          <a:prstGeom prst="rect">
            <a:avLst/>
          </a:prstGeom>
        </p:spPr>
      </p:pic>
      <p:pic>
        <p:nvPicPr>
          <p:cNvPr id="15" name="Audio 14">
            <a:hlinkClick r:id="" action="ppaction://media"/>
            <a:extLst>
              <a:ext uri="{FF2B5EF4-FFF2-40B4-BE49-F238E27FC236}">
                <a16:creationId xmlns:a16="http://schemas.microsoft.com/office/drawing/2014/main" id="{6EB58406-26E3-4B78-907F-3C784900EE73}"/>
              </a:ext>
            </a:extLst>
          </p:cNvPr>
          <p:cNvPicPr>
            <a:picLocks noChangeAspect="1"/>
          </p:cNvPicPr>
          <p:nvPr>
            <a:audioFile r:link="rId1"/>
            <p:extLst>
              <p:ext uri="{DAA4B4D4-6D71-4841-9C94-3DE7FCFB9230}">
                <p14:media xmlns:p14="http://schemas.microsoft.com/office/powerpoint/2010/main" r:embed="rId2">
                  <p14:trim st="600" end="93.0181"/>
                </p14:media>
              </p:ext>
            </p:extLst>
          </p:nvPr>
        </p:nvPicPr>
        <p:blipFill>
          <a:blip r:embed="rId8"/>
          <a:stretch>
            <a:fillRect/>
          </a:stretch>
        </p:blipFill>
        <p:spPr>
          <a:xfrm>
            <a:off x="11125200" y="5468645"/>
            <a:ext cx="850900" cy="1173455"/>
          </a:xfrm>
          <a:prstGeom prst="rect">
            <a:avLst/>
          </a:prstGeom>
        </p:spPr>
      </p:pic>
    </p:spTree>
    <p:extLst>
      <p:ext uri="{BB962C8B-B14F-4D97-AF65-F5344CB8AC3E}">
        <p14:creationId xmlns:p14="http://schemas.microsoft.com/office/powerpoint/2010/main" val="1842332661"/>
      </p:ext>
    </p:extLst>
  </p:cSld>
  <p:clrMapOvr>
    <a:masterClrMapping/>
  </p:clrMapOvr>
  <mc:AlternateContent xmlns:mc="http://schemas.openxmlformats.org/markup-compatibility/2006">
    <mc:Choice xmlns:p14="http://schemas.microsoft.com/office/powerpoint/2010/main" Requires="p14">
      <p:transition p14:dur="50" advClick="0" advTm="53700"/>
    </mc:Choice>
    <mc:Fallback>
      <p:transition advClick="0" advTm="53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606749" y="646049"/>
            <a:ext cx="9468741" cy="369332"/>
          </a:xfrm>
          <a:prstGeom prst="rect">
            <a:avLst/>
          </a:prstGeom>
          <a:noFill/>
        </p:spPr>
        <p:txBody>
          <a:bodyPr wrap="square" rtlCol="0">
            <a:spAutoFit/>
          </a:bodyPr>
          <a:lstStyle/>
          <a:p>
            <a:r>
              <a:rPr lang="en-US" dirty="0"/>
              <a:t>4. </a:t>
            </a:r>
            <a:r>
              <a:rPr lang="en-US" b="1" dirty="0"/>
              <a:t>Visualize the balance of labels in the y variable using my customized function</a:t>
            </a:r>
            <a:endParaRPr lang="en-GB" b="1" dirty="0"/>
          </a:p>
        </p:txBody>
      </p:sp>
      <p:pic>
        <p:nvPicPr>
          <p:cNvPr id="13" name="Picture 12">
            <a:extLst>
              <a:ext uri="{FF2B5EF4-FFF2-40B4-BE49-F238E27FC236}">
                <a16:creationId xmlns:a16="http://schemas.microsoft.com/office/drawing/2014/main" id="{7664E34F-40C8-4B0C-854F-2C343402FC18}"/>
              </a:ext>
            </a:extLst>
          </p:cNvPr>
          <p:cNvPicPr>
            <a:picLocks noChangeAspect="1"/>
          </p:cNvPicPr>
          <p:nvPr/>
        </p:nvPicPr>
        <p:blipFill>
          <a:blip r:embed="rId5"/>
          <a:stretch>
            <a:fillRect/>
          </a:stretch>
        </p:blipFill>
        <p:spPr>
          <a:xfrm>
            <a:off x="910586" y="1048172"/>
            <a:ext cx="6660992" cy="811584"/>
          </a:xfrm>
          <a:prstGeom prst="rect">
            <a:avLst/>
          </a:prstGeom>
        </p:spPr>
      </p:pic>
      <p:pic>
        <p:nvPicPr>
          <p:cNvPr id="16" name="Picture 15">
            <a:extLst>
              <a:ext uri="{FF2B5EF4-FFF2-40B4-BE49-F238E27FC236}">
                <a16:creationId xmlns:a16="http://schemas.microsoft.com/office/drawing/2014/main" id="{9932B492-0C05-4DFD-A60E-0C052191CA44}"/>
              </a:ext>
            </a:extLst>
          </p:cNvPr>
          <p:cNvPicPr>
            <a:picLocks noChangeAspect="1"/>
          </p:cNvPicPr>
          <p:nvPr/>
        </p:nvPicPr>
        <p:blipFill rotWithShape="1">
          <a:blip r:embed="rId6"/>
          <a:srcRect l="1818" t="2210" r="2424" b="2313"/>
          <a:stretch/>
        </p:blipFill>
        <p:spPr>
          <a:xfrm>
            <a:off x="7657031" y="1015381"/>
            <a:ext cx="4050710" cy="4546096"/>
          </a:xfrm>
          <a:prstGeom prst="rect">
            <a:avLst/>
          </a:prstGeom>
        </p:spPr>
      </p:pic>
      <p:sp>
        <p:nvSpPr>
          <p:cNvPr id="18" name="TextBox 17">
            <a:extLst>
              <a:ext uri="{FF2B5EF4-FFF2-40B4-BE49-F238E27FC236}">
                <a16:creationId xmlns:a16="http://schemas.microsoft.com/office/drawing/2014/main" id="{31FB2CB6-B170-4B51-A59D-D727BB2246AF}"/>
              </a:ext>
            </a:extLst>
          </p:cNvPr>
          <p:cNvSpPr txBox="1"/>
          <p:nvPr/>
        </p:nvSpPr>
        <p:spPr>
          <a:xfrm>
            <a:off x="10298648" y="2660230"/>
            <a:ext cx="1196411" cy="369332"/>
          </a:xfrm>
          <a:prstGeom prst="rect">
            <a:avLst/>
          </a:prstGeom>
          <a:noFill/>
        </p:spPr>
        <p:txBody>
          <a:bodyPr wrap="square">
            <a:spAutoFit/>
          </a:bodyPr>
          <a:lstStyle/>
          <a:p>
            <a:pPr marL="0" algn="l" rtl="0" eaLnBrk="1" latinLnBrk="0" hangingPunct="1">
              <a:spcBef>
                <a:spcPts val="0"/>
              </a:spcBef>
              <a:spcAft>
                <a:spcPts val="0"/>
              </a:spcAft>
            </a:pPr>
            <a:r>
              <a:rPr lang="en-US" b="1" dirty="0">
                <a:solidFill>
                  <a:schemeClr val="bg1">
                    <a:lumMod val="95000"/>
                  </a:schemeClr>
                </a:solidFill>
                <a:latin typeface="Avenir Next LT Pro" panose="020B0504020202020204" pitchFamily="34" charset="0"/>
              </a:rPr>
              <a:t>Benign</a:t>
            </a:r>
            <a:endParaRPr lang="en-GB" b="1" dirty="0">
              <a:solidFill>
                <a:schemeClr val="bg1">
                  <a:lumMod val="95000"/>
                </a:schemeClr>
              </a:solidFill>
              <a:effectLst/>
            </a:endParaRPr>
          </a:p>
        </p:txBody>
      </p:sp>
      <p:pic>
        <p:nvPicPr>
          <p:cNvPr id="22" name="Picture 21">
            <a:extLst>
              <a:ext uri="{FF2B5EF4-FFF2-40B4-BE49-F238E27FC236}">
                <a16:creationId xmlns:a16="http://schemas.microsoft.com/office/drawing/2014/main" id="{C68B91C8-BDA4-4F4F-913A-BCE92419BF39}"/>
              </a:ext>
            </a:extLst>
          </p:cNvPr>
          <p:cNvPicPr>
            <a:picLocks noChangeAspect="1"/>
          </p:cNvPicPr>
          <p:nvPr/>
        </p:nvPicPr>
        <p:blipFill>
          <a:blip r:embed="rId7"/>
          <a:stretch>
            <a:fillRect/>
          </a:stretch>
        </p:blipFill>
        <p:spPr>
          <a:xfrm>
            <a:off x="910586" y="3711081"/>
            <a:ext cx="6170066" cy="2610214"/>
          </a:xfrm>
          <a:prstGeom prst="rect">
            <a:avLst/>
          </a:prstGeom>
        </p:spPr>
      </p:pic>
      <p:sp>
        <p:nvSpPr>
          <p:cNvPr id="24" name="TextBox 23">
            <a:extLst>
              <a:ext uri="{FF2B5EF4-FFF2-40B4-BE49-F238E27FC236}">
                <a16:creationId xmlns:a16="http://schemas.microsoft.com/office/drawing/2014/main" id="{4DB8B3E3-DBFD-4AD1-8BA2-61BA3804E910}"/>
              </a:ext>
            </a:extLst>
          </p:cNvPr>
          <p:cNvSpPr txBox="1"/>
          <p:nvPr/>
        </p:nvSpPr>
        <p:spPr>
          <a:xfrm>
            <a:off x="606749" y="2585647"/>
            <a:ext cx="6828092" cy="923330"/>
          </a:xfrm>
          <a:prstGeom prst="rect">
            <a:avLst/>
          </a:prstGeom>
          <a:noFill/>
        </p:spPr>
        <p:txBody>
          <a:bodyPr wrap="square">
            <a:spAutoFit/>
          </a:bodyPr>
          <a:lstStyle/>
          <a:p>
            <a:pPr marL="0" algn="l" rtl="0" eaLnBrk="1" latinLnBrk="0" hangingPunct="1">
              <a:spcBef>
                <a:spcPts val="0"/>
              </a:spcBef>
              <a:spcAft>
                <a:spcPts val="0"/>
              </a:spcAft>
            </a:pPr>
            <a:r>
              <a:rPr lang="en-US" dirty="0">
                <a:solidFill>
                  <a:srgbClr val="000000"/>
                </a:solidFill>
                <a:latin typeface="Avenir Next LT Pro" panose="020B0504020202020204" pitchFamily="34" charset="0"/>
              </a:rPr>
              <a:t>5</a:t>
            </a:r>
            <a:r>
              <a:rPr lang="en-US" sz="1800" kern="1200" dirty="0">
                <a:solidFill>
                  <a:srgbClr val="000000"/>
                </a:solidFill>
                <a:effectLst/>
                <a:latin typeface="Avenir Next LT Pro" panose="020B0504020202020204" pitchFamily="34" charset="0"/>
                <a:ea typeface="+mn-ea"/>
                <a:cs typeface="+mn-cs"/>
              </a:rPr>
              <a:t>. </a:t>
            </a:r>
            <a:r>
              <a:rPr lang="en-US" sz="1800" b="1" kern="1200" dirty="0">
                <a:solidFill>
                  <a:srgbClr val="000000"/>
                </a:solidFill>
                <a:effectLst/>
                <a:latin typeface="Avenir Next LT Pro" panose="020B0504020202020204" pitchFamily="34" charset="0"/>
                <a:ea typeface="+mn-ea"/>
                <a:cs typeface="+mn-cs"/>
              </a:rPr>
              <a:t>Compute the sample weights for the algorithm to use during training to nullify the effect of the ‘heavier’ class 1 samples.</a:t>
            </a:r>
            <a:endParaRPr lang="en-GB" b="1" dirty="0">
              <a:effectLst/>
            </a:endParaRPr>
          </a:p>
        </p:txBody>
      </p:sp>
      <p:sp>
        <p:nvSpPr>
          <p:cNvPr id="26" name="TextBox 25">
            <a:extLst>
              <a:ext uri="{FF2B5EF4-FFF2-40B4-BE49-F238E27FC236}">
                <a16:creationId xmlns:a16="http://schemas.microsoft.com/office/drawing/2014/main" id="{CDB8DCF7-0BD9-410C-8FAD-7DEA1604262B}"/>
              </a:ext>
            </a:extLst>
          </p:cNvPr>
          <p:cNvSpPr txBox="1"/>
          <p:nvPr/>
        </p:nvSpPr>
        <p:spPr>
          <a:xfrm>
            <a:off x="8432561" y="4069934"/>
            <a:ext cx="1642929" cy="369332"/>
          </a:xfrm>
          <a:prstGeom prst="rect">
            <a:avLst/>
          </a:prstGeom>
          <a:noFill/>
        </p:spPr>
        <p:txBody>
          <a:bodyPr wrap="square">
            <a:spAutoFit/>
          </a:bodyPr>
          <a:lstStyle/>
          <a:p>
            <a:pPr marL="0" algn="l" rtl="0" eaLnBrk="1" latinLnBrk="0" hangingPunct="1">
              <a:spcBef>
                <a:spcPts val="0"/>
              </a:spcBef>
              <a:spcAft>
                <a:spcPts val="0"/>
              </a:spcAft>
            </a:pPr>
            <a:r>
              <a:rPr lang="en-US" sz="1800" b="1" kern="1200" dirty="0">
                <a:solidFill>
                  <a:schemeClr val="bg1">
                    <a:lumMod val="95000"/>
                  </a:schemeClr>
                </a:solidFill>
                <a:effectLst/>
                <a:latin typeface="Avenir Next LT Pro" panose="020B0504020202020204" pitchFamily="34" charset="0"/>
                <a:ea typeface="+mn-ea"/>
                <a:cs typeface="+mn-cs"/>
              </a:rPr>
              <a:t>Malignant</a:t>
            </a:r>
            <a:r>
              <a:rPr lang="en-US" sz="1800" kern="1200" dirty="0">
                <a:solidFill>
                  <a:schemeClr val="bg1">
                    <a:lumMod val="95000"/>
                  </a:schemeClr>
                </a:solidFill>
                <a:effectLst/>
                <a:latin typeface="Avenir Next LT Pro" panose="020B0504020202020204" pitchFamily="34" charset="0"/>
                <a:ea typeface="+mn-ea"/>
                <a:cs typeface="+mn-cs"/>
              </a:rPr>
              <a:t> </a:t>
            </a:r>
            <a:r>
              <a:rPr lang="en-US" sz="1800" b="1" kern="1200" dirty="0">
                <a:solidFill>
                  <a:schemeClr val="bg1">
                    <a:lumMod val="95000"/>
                  </a:schemeClr>
                </a:solidFill>
                <a:effectLst/>
                <a:latin typeface="Avenir Next LT Pro" panose="020B0504020202020204" pitchFamily="34" charset="0"/>
                <a:ea typeface="+mn-ea"/>
                <a:cs typeface="+mn-cs"/>
              </a:rPr>
              <a:t> </a:t>
            </a:r>
          </a:p>
        </p:txBody>
      </p:sp>
      <p:pic>
        <p:nvPicPr>
          <p:cNvPr id="29" name="Audio 28">
            <a:hlinkClick r:id="" action="ppaction://media"/>
            <a:extLst>
              <a:ext uri="{FF2B5EF4-FFF2-40B4-BE49-F238E27FC236}">
                <a16:creationId xmlns:a16="http://schemas.microsoft.com/office/drawing/2014/main" id="{9147FE29-F364-4D82-821D-F4EA220D5C9D}"/>
              </a:ext>
            </a:extLst>
          </p:cNvPr>
          <p:cNvPicPr>
            <a:picLocks noChangeAspect="1"/>
          </p:cNvPicPr>
          <p:nvPr>
            <a:audioFile r:link="rId1"/>
            <p:extLst>
              <p:ext uri="{DAA4B4D4-6D71-4841-9C94-3DE7FCFB9230}">
                <p14:media xmlns:p14="http://schemas.microsoft.com/office/powerpoint/2010/main" r:embed="rId2">
                  <p14:trim st="300"/>
                </p14:media>
              </p:ext>
            </p:extLst>
          </p:nvPr>
        </p:nvPicPr>
        <p:blipFill>
          <a:blip r:embed="rId8"/>
          <a:stretch>
            <a:fillRect/>
          </a:stretch>
        </p:blipFill>
        <p:spPr>
          <a:xfrm>
            <a:off x="11077852" y="5743852"/>
            <a:ext cx="898248" cy="898248"/>
          </a:xfrm>
          <a:prstGeom prst="rect">
            <a:avLst/>
          </a:prstGeom>
        </p:spPr>
      </p:pic>
    </p:spTree>
    <p:extLst>
      <p:ext uri="{BB962C8B-B14F-4D97-AF65-F5344CB8AC3E}">
        <p14:creationId xmlns:p14="http://schemas.microsoft.com/office/powerpoint/2010/main" val="1526443345"/>
      </p:ext>
    </p:extLst>
  </p:cSld>
  <p:clrMapOvr>
    <a:masterClrMapping/>
  </p:clrMapOvr>
  <mc:AlternateContent xmlns:mc="http://schemas.openxmlformats.org/markup-compatibility/2006">
    <mc:Choice xmlns:p14="http://schemas.microsoft.com/office/powerpoint/2010/main" Requires="p14">
      <p:transition p14:dur="10" advTm="26050"/>
    </mc:Choice>
    <mc:Fallback>
      <p:transition advTm="26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417318" y="404226"/>
            <a:ext cx="11357363" cy="369332"/>
          </a:xfrm>
          <a:prstGeom prst="rect">
            <a:avLst/>
          </a:prstGeom>
          <a:noFill/>
        </p:spPr>
        <p:txBody>
          <a:bodyPr wrap="square" rtlCol="0">
            <a:spAutoFit/>
          </a:bodyPr>
          <a:lstStyle/>
          <a:p>
            <a:r>
              <a:rPr lang="en-US" dirty="0"/>
              <a:t>6. </a:t>
            </a:r>
            <a:r>
              <a:rPr lang="en-US" b="1" dirty="0"/>
              <a:t>Rescale X variables to fall between 0 and 1 using </a:t>
            </a:r>
            <a:r>
              <a:rPr lang="en-US" b="1" dirty="0" err="1"/>
              <a:t>sklearn’s</a:t>
            </a:r>
            <a:r>
              <a:rPr lang="en-US" b="1" dirty="0"/>
              <a:t> </a:t>
            </a:r>
            <a:r>
              <a:rPr lang="en-US" b="1" dirty="0" err="1"/>
              <a:t>preprocessing.MinMaxScaler</a:t>
            </a:r>
            <a:endParaRPr lang="en-GB" b="1" dirty="0"/>
          </a:p>
        </p:txBody>
      </p:sp>
      <p:sp>
        <p:nvSpPr>
          <p:cNvPr id="24" name="TextBox 23">
            <a:extLst>
              <a:ext uri="{FF2B5EF4-FFF2-40B4-BE49-F238E27FC236}">
                <a16:creationId xmlns:a16="http://schemas.microsoft.com/office/drawing/2014/main" id="{4DB8B3E3-DBFD-4AD1-8BA2-61BA3804E910}"/>
              </a:ext>
            </a:extLst>
          </p:cNvPr>
          <p:cNvSpPr txBox="1"/>
          <p:nvPr/>
        </p:nvSpPr>
        <p:spPr>
          <a:xfrm>
            <a:off x="417318" y="2159515"/>
            <a:ext cx="10468602" cy="369332"/>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000000"/>
                </a:solidFill>
                <a:effectLst/>
                <a:latin typeface="Avenir Next LT Pro" panose="020B0504020202020204" pitchFamily="34" charset="0"/>
                <a:ea typeface="+mn-ea"/>
                <a:cs typeface="+mn-cs"/>
              </a:rPr>
              <a:t>7. </a:t>
            </a:r>
            <a:r>
              <a:rPr lang="en-US" b="1" dirty="0">
                <a:solidFill>
                  <a:srgbClr val="000000"/>
                </a:solidFill>
                <a:latin typeface="Avenir Next LT Pro" panose="020B0504020202020204" pitchFamily="34" charset="0"/>
              </a:rPr>
              <a:t>Classification with logistic regression (i.e. default configuration of </a:t>
            </a:r>
            <a:r>
              <a:rPr lang="en-US" b="1" dirty="0" err="1">
                <a:solidFill>
                  <a:srgbClr val="000000"/>
                </a:solidFill>
                <a:latin typeface="Avenir Next LT Pro" panose="020B0504020202020204" pitchFamily="34" charset="0"/>
              </a:rPr>
              <a:t>sklearn’s</a:t>
            </a:r>
            <a:r>
              <a:rPr lang="en-US" b="1" dirty="0">
                <a:solidFill>
                  <a:srgbClr val="000000"/>
                </a:solidFill>
                <a:latin typeface="Avenir Next LT Pro" panose="020B0504020202020204" pitchFamily="34" charset="0"/>
              </a:rPr>
              <a:t> </a:t>
            </a:r>
            <a:r>
              <a:rPr lang="en-US" b="1" dirty="0" err="1">
                <a:solidFill>
                  <a:srgbClr val="000000"/>
                </a:solidFill>
                <a:latin typeface="Avenir Next LT Pro" panose="020B0504020202020204" pitchFamily="34" charset="0"/>
              </a:rPr>
              <a:t>elasticnet</a:t>
            </a:r>
            <a:r>
              <a:rPr lang="en-US" b="1" dirty="0">
                <a:solidFill>
                  <a:srgbClr val="000000"/>
                </a:solidFill>
                <a:latin typeface="Avenir Next LT Pro" panose="020B0504020202020204" pitchFamily="34" charset="0"/>
              </a:rPr>
              <a:t>)</a:t>
            </a:r>
            <a:endParaRPr lang="en-GB" b="1" dirty="0">
              <a:effectLst/>
            </a:endParaRPr>
          </a:p>
        </p:txBody>
      </p:sp>
      <p:pic>
        <p:nvPicPr>
          <p:cNvPr id="4" name="Picture 3">
            <a:extLst>
              <a:ext uri="{FF2B5EF4-FFF2-40B4-BE49-F238E27FC236}">
                <a16:creationId xmlns:a16="http://schemas.microsoft.com/office/drawing/2014/main" id="{315ADEE3-B721-42DB-8559-75B63D9AF9EC}"/>
              </a:ext>
            </a:extLst>
          </p:cNvPr>
          <p:cNvPicPr>
            <a:picLocks noChangeAspect="1"/>
          </p:cNvPicPr>
          <p:nvPr/>
        </p:nvPicPr>
        <p:blipFill>
          <a:blip r:embed="rId5"/>
          <a:stretch>
            <a:fillRect/>
          </a:stretch>
        </p:blipFill>
        <p:spPr>
          <a:xfrm>
            <a:off x="747900" y="840292"/>
            <a:ext cx="6957917" cy="1299222"/>
          </a:xfrm>
          <a:prstGeom prst="rect">
            <a:avLst/>
          </a:prstGeom>
        </p:spPr>
      </p:pic>
      <p:pic>
        <p:nvPicPr>
          <p:cNvPr id="9" name="Picture 8">
            <a:extLst>
              <a:ext uri="{FF2B5EF4-FFF2-40B4-BE49-F238E27FC236}">
                <a16:creationId xmlns:a16="http://schemas.microsoft.com/office/drawing/2014/main" id="{3DDF1DE9-170B-4449-8635-B214A1FDD4AC}"/>
              </a:ext>
            </a:extLst>
          </p:cNvPr>
          <p:cNvPicPr>
            <a:picLocks noChangeAspect="1"/>
          </p:cNvPicPr>
          <p:nvPr/>
        </p:nvPicPr>
        <p:blipFill rotWithShape="1">
          <a:blip r:embed="rId6"/>
          <a:srcRect l="3877" t="4716" r="1990" b="3460"/>
          <a:stretch/>
        </p:blipFill>
        <p:spPr>
          <a:xfrm>
            <a:off x="747899" y="4210114"/>
            <a:ext cx="3761957" cy="2243660"/>
          </a:xfrm>
          <a:prstGeom prst="rect">
            <a:avLst/>
          </a:prstGeom>
        </p:spPr>
      </p:pic>
      <p:pic>
        <p:nvPicPr>
          <p:cNvPr id="11" name="Picture 10">
            <a:extLst>
              <a:ext uri="{FF2B5EF4-FFF2-40B4-BE49-F238E27FC236}">
                <a16:creationId xmlns:a16="http://schemas.microsoft.com/office/drawing/2014/main" id="{75407897-CDFC-47BB-83AE-CC1AB63039B0}"/>
              </a:ext>
            </a:extLst>
          </p:cNvPr>
          <p:cNvPicPr>
            <a:picLocks noChangeAspect="1"/>
          </p:cNvPicPr>
          <p:nvPr/>
        </p:nvPicPr>
        <p:blipFill>
          <a:blip r:embed="rId7"/>
          <a:stretch>
            <a:fillRect/>
          </a:stretch>
        </p:blipFill>
        <p:spPr>
          <a:xfrm>
            <a:off x="4619481" y="4210114"/>
            <a:ext cx="5714128" cy="2163757"/>
          </a:xfrm>
          <a:prstGeom prst="rect">
            <a:avLst/>
          </a:prstGeom>
        </p:spPr>
      </p:pic>
      <p:pic>
        <p:nvPicPr>
          <p:cNvPr id="14" name="Picture 13">
            <a:extLst>
              <a:ext uri="{FF2B5EF4-FFF2-40B4-BE49-F238E27FC236}">
                <a16:creationId xmlns:a16="http://schemas.microsoft.com/office/drawing/2014/main" id="{EB3AACB1-64C8-4931-A4D2-EE27824464AD}"/>
              </a:ext>
            </a:extLst>
          </p:cNvPr>
          <p:cNvPicPr>
            <a:picLocks noChangeAspect="1"/>
          </p:cNvPicPr>
          <p:nvPr/>
        </p:nvPicPr>
        <p:blipFill>
          <a:blip r:embed="rId8"/>
          <a:stretch>
            <a:fillRect/>
          </a:stretch>
        </p:blipFill>
        <p:spPr>
          <a:xfrm>
            <a:off x="747899" y="2512021"/>
            <a:ext cx="9940815" cy="1651606"/>
          </a:xfrm>
          <a:prstGeom prst="rect">
            <a:avLst/>
          </a:prstGeom>
        </p:spPr>
      </p:pic>
      <p:pic>
        <p:nvPicPr>
          <p:cNvPr id="21" name="Audio 20">
            <a:hlinkClick r:id="" action="ppaction://media"/>
            <a:extLst>
              <a:ext uri="{FF2B5EF4-FFF2-40B4-BE49-F238E27FC236}">
                <a16:creationId xmlns:a16="http://schemas.microsoft.com/office/drawing/2014/main" id="{163E28AE-8BFF-4B7E-BAED-05FB598D2EF8}"/>
              </a:ext>
            </a:extLst>
          </p:cNvPr>
          <p:cNvPicPr>
            <a:picLocks noChangeAspect="1"/>
          </p:cNvPicPr>
          <p:nvPr>
            <a:audioFile r:link="rId1"/>
            <p:extLst>
              <p:ext uri="{DAA4B4D4-6D71-4841-9C94-3DE7FCFB9230}">
                <p14:media xmlns:p14="http://schemas.microsoft.com/office/powerpoint/2010/main" r:embed="rId2">
                  <p14:trim st="400"/>
                </p14:media>
              </p:ext>
            </p:extLst>
          </p:nvPr>
        </p:nvPicPr>
        <p:blipFill>
          <a:blip r:embed="rId9"/>
          <a:stretch>
            <a:fillRect/>
          </a:stretch>
        </p:blipFill>
        <p:spPr>
          <a:xfrm>
            <a:off x="10990555" y="5468645"/>
            <a:ext cx="985545" cy="1173455"/>
          </a:xfrm>
          <a:prstGeom prst="rect">
            <a:avLst/>
          </a:prstGeom>
        </p:spPr>
      </p:pic>
    </p:spTree>
    <p:extLst>
      <p:ext uri="{BB962C8B-B14F-4D97-AF65-F5344CB8AC3E}">
        <p14:creationId xmlns:p14="http://schemas.microsoft.com/office/powerpoint/2010/main" val="651301807"/>
      </p:ext>
    </p:extLst>
  </p:cSld>
  <p:clrMapOvr>
    <a:masterClrMapping/>
  </p:clrMapOvr>
  <mc:AlternateContent xmlns:mc="http://schemas.openxmlformats.org/markup-compatibility/2006">
    <mc:Choice xmlns:p14="http://schemas.microsoft.com/office/powerpoint/2010/main" Requires="p14">
      <p:transition p14:dur="10" advClick="0" advTm="26530"/>
    </mc:Choice>
    <mc:Fallback>
      <p:transition advClick="0" advTm="26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417318" y="434749"/>
            <a:ext cx="11357363" cy="369332"/>
          </a:xfrm>
          <a:prstGeom prst="rect">
            <a:avLst/>
          </a:prstGeom>
          <a:noFill/>
        </p:spPr>
        <p:txBody>
          <a:bodyPr wrap="square" rtlCol="0">
            <a:spAutoFit/>
          </a:bodyPr>
          <a:lstStyle/>
          <a:p>
            <a:pPr marL="0" algn="l" rtl="0" eaLnBrk="1" latinLnBrk="0" hangingPunct="1">
              <a:spcBef>
                <a:spcPts val="0"/>
              </a:spcBef>
              <a:spcAft>
                <a:spcPts val="0"/>
              </a:spcAft>
            </a:pPr>
            <a:r>
              <a:rPr lang="en-US" dirty="0"/>
              <a:t>8. </a:t>
            </a:r>
            <a:r>
              <a:rPr lang="en-US" b="1" dirty="0">
                <a:solidFill>
                  <a:srgbClr val="000000"/>
                </a:solidFill>
                <a:latin typeface="Avenir Next LT Pro" panose="020B0504020202020204" pitchFamily="34" charset="0"/>
              </a:rPr>
              <a:t>Classification with a LINEAR SVM classifier (i.e. default configuration of </a:t>
            </a:r>
            <a:r>
              <a:rPr lang="en-US" b="1" dirty="0" err="1">
                <a:solidFill>
                  <a:srgbClr val="000000"/>
                </a:solidFill>
                <a:latin typeface="Avenir Next LT Pro" panose="020B0504020202020204" pitchFamily="34" charset="0"/>
              </a:rPr>
              <a:t>sklearn’s</a:t>
            </a:r>
            <a:r>
              <a:rPr lang="en-US" b="1" dirty="0">
                <a:solidFill>
                  <a:srgbClr val="000000"/>
                </a:solidFill>
                <a:latin typeface="Avenir Next LT Pro" panose="020B0504020202020204" pitchFamily="34" charset="0"/>
              </a:rPr>
              <a:t> </a:t>
            </a:r>
            <a:r>
              <a:rPr lang="en-US" b="1" dirty="0" err="1">
                <a:solidFill>
                  <a:srgbClr val="000000"/>
                </a:solidFill>
                <a:latin typeface="Avenir Next LT Pro" panose="020B0504020202020204" pitchFamily="34" charset="0"/>
              </a:rPr>
              <a:t>svm.SVC</a:t>
            </a:r>
            <a:r>
              <a:rPr lang="en-US" b="1" dirty="0">
                <a:solidFill>
                  <a:srgbClr val="000000"/>
                </a:solidFill>
                <a:latin typeface="Avenir Next LT Pro" panose="020B0504020202020204" pitchFamily="34" charset="0"/>
              </a:rPr>
              <a:t>)</a:t>
            </a:r>
            <a:endParaRPr lang="en-GB" b="1" dirty="0">
              <a:effectLst/>
            </a:endParaRPr>
          </a:p>
        </p:txBody>
      </p:sp>
      <p:sp>
        <p:nvSpPr>
          <p:cNvPr id="24" name="TextBox 23">
            <a:extLst>
              <a:ext uri="{FF2B5EF4-FFF2-40B4-BE49-F238E27FC236}">
                <a16:creationId xmlns:a16="http://schemas.microsoft.com/office/drawing/2014/main" id="{4DB8B3E3-DBFD-4AD1-8BA2-61BA3804E910}"/>
              </a:ext>
            </a:extLst>
          </p:cNvPr>
          <p:cNvSpPr txBox="1"/>
          <p:nvPr/>
        </p:nvSpPr>
        <p:spPr>
          <a:xfrm>
            <a:off x="357497" y="2886753"/>
            <a:ext cx="10468602" cy="369332"/>
          </a:xfrm>
          <a:prstGeom prst="rect">
            <a:avLst/>
          </a:prstGeom>
          <a:noFill/>
        </p:spPr>
        <p:txBody>
          <a:bodyPr wrap="square">
            <a:spAutoFit/>
          </a:bodyPr>
          <a:lstStyle/>
          <a:p>
            <a:pPr marL="0" algn="l" rtl="0" eaLnBrk="1" latinLnBrk="0" hangingPunct="1">
              <a:spcBef>
                <a:spcPts val="0"/>
              </a:spcBef>
              <a:spcAft>
                <a:spcPts val="0"/>
              </a:spcAft>
            </a:pPr>
            <a:r>
              <a:rPr lang="en-US" dirty="0">
                <a:solidFill>
                  <a:srgbClr val="000000"/>
                </a:solidFill>
                <a:latin typeface="Avenir Next LT Pro" panose="020B0504020202020204" pitchFamily="34" charset="0"/>
              </a:rPr>
              <a:t>9</a:t>
            </a:r>
            <a:r>
              <a:rPr lang="en-US" sz="1800" kern="1200" dirty="0">
                <a:solidFill>
                  <a:srgbClr val="000000"/>
                </a:solidFill>
                <a:effectLst/>
                <a:latin typeface="Avenir Next LT Pro" panose="020B0504020202020204" pitchFamily="34" charset="0"/>
                <a:ea typeface="+mn-ea"/>
                <a:cs typeface="+mn-cs"/>
              </a:rPr>
              <a:t>. </a:t>
            </a:r>
            <a:r>
              <a:rPr lang="en-US" sz="1800" b="1" kern="1200" dirty="0">
                <a:solidFill>
                  <a:srgbClr val="000000"/>
                </a:solidFill>
                <a:effectLst/>
                <a:latin typeface="Avenir Next LT Pro" panose="020B0504020202020204" pitchFamily="34" charset="0"/>
                <a:ea typeface="+mn-ea"/>
                <a:cs typeface="+mn-cs"/>
              </a:rPr>
              <a:t>Evaluate model’s performance (accuracy, recall, precision, f1-score)</a:t>
            </a:r>
            <a:endParaRPr lang="en-GB" b="1" dirty="0">
              <a:effectLst/>
            </a:endParaRPr>
          </a:p>
        </p:txBody>
      </p:sp>
      <p:pic>
        <p:nvPicPr>
          <p:cNvPr id="5" name="Picture 4">
            <a:extLst>
              <a:ext uri="{FF2B5EF4-FFF2-40B4-BE49-F238E27FC236}">
                <a16:creationId xmlns:a16="http://schemas.microsoft.com/office/drawing/2014/main" id="{4D50247E-3FED-4F8E-8E97-A415523B6725}"/>
              </a:ext>
            </a:extLst>
          </p:cNvPr>
          <p:cNvPicPr>
            <a:picLocks noChangeAspect="1"/>
          </p:cNvPicPr>
          <p:nvPr/>
        </p:nvPicPr>
        <p:blipFill rotWithShape="1">
          <a:blip r:embed="rId5"/>
          <a:srcRect t="20030"/>
          <a:stretch/>
        </p:blipFill>
        <p:spPr>
          <a:xfrm>
            <a:off x="725017" y="791147"/>
            <a:ext cx="9670734" cy="1801133"/>
          </a:xfrm>
          <a:prstGeom prst="rect">
            <a:avLst/>
          </a:prstGeom>
        </p:spPr>
      </p:pic>
      <p:pic>
        <p:nvPicPr>
          <p:cNvPr id="8" name="Picture 7">
            <a:extLst>
              <a:ext uri="{FF2B5EF4-FFF2-40B4-BE49-F238E27FC236}">
                <a16:creationId xmlns:a16="http://schemas.microsoft.com/office/drawing/2014/main" id="{54E78E74-54EE-48EC-959C-25C6D162051C}"/>
              </a:ext>
            </a:extLst>
          </p:cNvPr>
          <p:cNvPicPr>
            <a:picLocks noChangeAspect="1"/>
          </p:cNvPicPr>
          <p:nvPr/>
        </p:nvPicPr>
        <p:blipFill>
          <a:blip r:embed="rId6"/>
          <a:stretch>
            <a:fillRect/>
          </a:stretch>
        </p:blipFill>
        <p:spPr>
          <a:xfrm>
            <a:off x="725017" y="3257520"/>
            <a:ext cx="4372585" cy="3117644"/>
          </a:xfrm>
          <a:prstGeom prst="rect">
            <a:avLst/>
          </a:prstGeom>
        </p:spPr>
      </p:pic>
      <p:pic>
        <p:nvPicPr>
          <p:cNvPr id="12" name="Picture 11">
            <a:extLst>
              <a:ext uri="{FF2B5EF4-FFF2-40B4-BE49-F238E27FC236}">
                <a16:creationId xmlns:a16="http://schemas.microsoft.com/office/drawing/2014/main" id="{D7E9AA8F-8C80-414D-B963-8A91CAD6F6D5}"/>
              </a:ext>
            </a:extLst>
          </p:cNvPr>
          <p:cNvPicPr>
            <a:picLocks noChangeAspect="1"/>
          </p:cNvPicPr>
          <p:nvPr/>
        </p:nvPicPr>
        <p:blipFill>
          <a:blip r:embed="rId7"/>
          <a:stretch>
            <a:fillRect/>
          </a:stretch>
        </p:blipFill>
        <p:spPr>
          <a:xfrm>
            <a:off x="5353050" y="3256085"/>
            <a:ext cx="5329193" cy="3117644"/>
          </a:xfrm>
          <a:prstGeom prst="rect">
            <a:avLst/>
          </a:prstGeom>
        </p:spPr>
      </p:pic>
      <p:pic>
        <p:nvPicPr>
          <p:cNvPr id="17" name="Audio 16">
            <a:hlinkClick r:id="" action="ppaction://media"/>
            <a:extLst>
              <a:ext uri="{FF2B5EF4-FFF2-40B4-BE49-F238E27FC236}">
                <a16:creationId xmlns:a16="http://schemas.microsoft.com/office/drawing/2014/main" id="{DAEB9383-117E-486D-B108-B55FC7CAA94B}"/>
              </a:ext>
            </a:extLst>
          </p:cNvPr>
          <p:cNvPicPr>
            <a:picLocks noChangeAspect="1"/>
          </p:cNvPicPr>
          <p:nvPr>
            <a:audioFile r:link="rId1"/>
            <p:extLst>
              <p:ext uri="{DAA4B4D4-6D71-4841-9C94-3DE7FCFB9230}">
                <p14:media xmlns:p14="http://schemas.microsoft.com/office/powerpoint/2010/main" r:embed="rId2">
                  <p14:trim st="500"/>
                </p14:media>
              </p:ext>
            </p:extLst>
          </p:nvPr>
        </p:nvPicPr>
        <p:blipFill>
          <a:blip r:embed="rId8"/>
          <a:stretch>
            <a:fillRect/>
          </a:stretch>
        </p:blipFill>
        <p:spPr>
          <a:xfrm>
            <a:off x="11230252" y="5672831"/>
            <a:ext cx="745849" cy="969270"/>
          </a:xfrm>
          <a:prstGeom prst="rect">
            <a:avLst/>
          </a:prstGeom>
        </p:spPr>
      </p:pic>
    </p:spTree>
    <p:extLst>
      <p:ext uri="{BB962C8B-B14F-4D97-AF65-F5344CB8AC3E}">
        <p14:creationId xmlns:p14="http://schemas.microsoft.com/office/powerpoint/2010/main" val="2628068996"/>
      </p:ext>
    </p:extLst>
  </p:cSld>
  <p:clrMapOvr>
    <a:masterClrMapping/>
  </p:clrMapOvr>
  <mc:AlternateContent xmlns:mc="http://schemas.openxmlformats.org/markup-compatibility/2006">
    <mc:Choice xmlns:p14="http://schemas.microsoft.com/office/powerpoint/2010/main" Requires="p14">
      <p:transition p14:dur="10" advClick="0" advTm="18960"/>
    </mc:Choice>
    <mc:Fallback>
      <p:transition advClick="0" advTm="18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417318" y="399247"/>
            <a:ext cx="11357363" cy="369332"/>
          </a:xfrm>
          <a:prstGeom prst="rect">
            <a:avLst/>
          </a:prstGeom>
          <a:noFill/>
        </p:spPr>
        <p:txBody>
          <a:bodyPr wrap="square" rtlCol="0">
            <a:spAutoFit/>
          </a:bodyPr>
          <a:lstStyle/>
          <a:p>
            <a:pPr marL="0" algn="l" rtl="0" eaLnBrk="1" latinLnBrk="0" hangingPunct="1">
              <a:spcBef>
                <a:spcPts val="0"/>
              </a:spcBef>
              <a:spcAft>
                <a:spcPts val="0"/>
              </a:spcAft>
            </a:pPr>
            <a:r>
              <a:rPr lang="en-US" dirty="0"/>
              <a:t>10. </a:t>
            </a:r>
            <a:r>
              <a:rPr lang="en-US" b="1" dirty="0">
                <a:solidFill>
                  <a:srgbClr val="000000"/>
                </a:solidFill>
                <a:latin typeface="Avenir Next LT Pro" panose="020B0504020202020204" pitchFamily="34" charset="0"/>
              </a:rPr>
              <a:t>Classification with a POLYNOMIAL SVM classifier (i.e. default configuration of </a:t>
            </a:r>
            <a:r>
              <a:rPr lang="en-US" b="1" dirty="0" err="1">
                <a:solidFill>
                  <a:srgbClr val="000000"/>
                </a:solidFill>
                <a:latin typeface="Avenir Next LT Pro" panose="020B0504020202020204" pitchFamily="34" charset="0"/>
              </a:rPr>
              <a:t>sklearn’s</a:t>
            </a:r>
            <a:r>
              <a:rPr lang="en-US" b="1" dirty="0">
                <a:solidFill>
                  <a:srgbClr val="000000"/>
                </a:solidFill>
                <a:latin typeface="Avenir Next LT Pro" panose="020B0504020202020204" pitchFamily="34" charset="0"/>
              </a:rPr>
              <a:t> </a:t>
            </a:r>
            <a:r>
              <a:rPr lang="en-US" b="1" dirty="0" err="1">
                <a:solidFill>
                  <a:srgbClr val="000000"/>
                </a:solidFill>
                <a:latin typeface="Avenir Next LT Pro" panose="020B0504020202020204" pitchFamily="34" charset="0"/>
              </a:rPr>
              <a:t>svm.SVC</a:t>
            </a:r>
            <a:r>
              <a:rPr lang="en-US" b="1" dirty="0">
                <a:solidFill>
                  <a:srgbClr val="000000"/>
                </a:solidFill>
                <a:latin typeface="Avenir Next LT Pro" panose="020B0504020202020204" pitchFamily="34" charset="0"/>
              </a:rPr>
              <a:t>)</a:t>
            </a:r>
            <a:endParaRPr lang="en-GB" b="1" dirty="0">
              <a:effectLst/>
            </a:endParaRPr>
          </a:p>
        </p:txBody>
      </p:sp>
      <p:sp>
        <p:nvSpPr>
          <p:cNvPr id="24" name="TextBox 23">
            <a:extLst>
              <a:ext uri="{FF2B5EF4-FFF2-40B4-BE49-F238E27FC236}">
                <a16:creationId xmlns:a16="http://schemas.microsoft.com/office/drawing/2014/main" id="{4DB8B3E3-DBFD-4AD1-8BA2-61BA3804E910}"/>
              </a:ext>
            </a:extLst>
          </p:cNvPr>
          <p:cNvSpPr txBox="1"/>
          <p:nvPr/>
        </p:nvSpPr>
        <p:spPr>
          <a:xfrm>
            <a:off x="357497" y="2683928"/>
            <a:ext cx="10468602" cy="369332"/>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000000"/>
                </a:solidFill>
                <a:effectLst/>
                <a:latin typeface="Avenir Next LT Pro" panose="020B0504020202020204" pitchFamily="34" charset="0"/>
                <a:ea typeface="+mn-ea"/>
                <a:cs typeface="+mn-cs"/>
              </a:rPr>
              <a:t>11. </a:t>
            </a:r>
            <a:r>
              <a:rPr lang="en-US" sz="1800" b="1" kern="1200" dirty="0">
                <a:solidFill>
                  <a:srgbClr val="000000"/>
                </a:solidFill>
                <a:effectLst/>
                <a:latin typeface="Avenir Next LT Pro" panose="020B0504020202020204" pitchFamily="34" charset="0"/>
                <a:ea typeface="+mn-ea"/>
                <a:cs typeface="+mn-cs"/>
              </a:rPr>
              <a:t>Evaluate model’s performance (accuracy, recall, precision, f1-score)</a:t>
            </a:r>
            <a:endParaRPr lang="en-GB" b="1" dirty="0">
              <a:effectLst/>
            </a:endParaRPr>
          </a:p>
        </p:txBody>
      </p:sp>
      <p:pic>
        <p:nvPicPr>
          <p:cNvPr id="4" name="Picture 3">
            <a:extLst>
              <a:ext uri="{FF2B5EF4-FFF2-40B4-BE49-F238E27FC236}">
                <a16:creationId xmlns:a16="http://schemas.microsoft.com/office/drawing/2014/main" id="{0072306F-3FC0-4EB0-8623-BA92BDC22A5E}"/>
              </a:ext>
            </a:extLst>
          </p:cNvPr>
          <p:cNvPicPr>
            <a:picLocks noChangeAspect="1"/>
          </p:cNvPicPr>
          <p:nvPr/>
        </p:nvPicPr>
        <p:blipFill>
          <a:blip r:embed="rId5"/>
          <a:stretch>
            <a:fillRect/>
          </a:stretch>
        </p:blipFill>
        <p:spPr>
          <a:xfrm>
            <a:off x="725017" y="760024"/>
            <a:ext cx="9839409" cy="1814499"/>
          </a:xfrm>
          <a:prstGeom prst="rect">
            <a:avLst/>
          </a:prstGeom>
        </p:spPr>
      </p:pic>
      <p:pic>
        <p:nvPicPr>
          <p:cNvPr id="9" name="Picture 8">
            <a:extLst>
              <a:ext uri="{FF2B5EF4-FFF2-40B4-BE49-F238E27FC236}">
                <a16:creationId xmlns:a16="http://schemas.microsoft.com/office/drawing/2014/main" id="{3E34E20C-4116-4C7E-B360-1174EEC0E4A2}"/>
              </a:ext>
            </a:extLst>
          </p:cNvPr>
          <p:cNvPicPr>
            <a:picLocks noChangeAspect="1"/>
          </p:cNvPicPr>
          <p:nvPr/>
        </p:nvPicPr>
        <p:blipFill rotWithShape="1">
          <a:blip r:embed="rId6"/>
          <a:srcRect l="1400" t="2203" r="1271"/>
          <a:stretch/>
        </p:blipFill>
        <p:spPr>
          <a:xfrm>
            <a:off x="786213" y="3095811"/>
            <a:ext cx="4255806" cy="2942992"/>
          </a:xfrm>
          <a:prstGeom prst="rect">
            <a:avLst/>
          </a:prstGeom>
        </p:spPr>
      </p:pic>
      <p:pic>
        <p:nvPicPr>
          <p:cNvPr id="11" name="Picture 10">
            <a:extLst>
              <a:ext uri="{FF2B5EF4-FFF2-40B4-BE49-F238E27FC236}">
                <a16:creationId xmlns:a16="http://schemas.microsoft.com/office/drawing/2014/main" id="{A1C12546-3512-4807-B74E-AE48A7392C20}"/>
              </a:ext>
            </a:extLst>
          </p:cNvPr>
          <p:cNvPicPr>
            <a:picLocks noChangeAspect="1"/>
          </p:cNvPicPr>
          <p:nvPr/>
        </p:nvPicPr>
        <p:blipFill>
          <a:blip r:embed="rId7"/>
          <a:stretch>
            <a:fillRect/>
          </a:stretch>
        </p:blipFill>
        <p:spPr>
          <a:xfrm>
            <a:off x="5325357" y="3118277"/>
            <a:ext cx="5749994" cy="2920525"/>
          </a:xfrm>
          <a:prstGeom prst="rect">
            <a:avLst/>
          </a:prstGeom>
        </p:spPr>
      </p:pic>
      <p:pic>
        <p:nvPicPr>
          <p:cNvPr id="13" name="Audio 12">
            <a:hlinkClick r:id="" action="ppaction://media"/>
            <a:extLst>
              <a:ext uri="{FF2B5EF4-FFF2-40B4-BE49-F238E27FC236}">
                <a16:creationId xmlns:a16="http://schemas.microsoft.com/office/drawing/2014/main" id="{BFF964B4-CB38-4D72-B1BE-508539ABA26A}"/>
              </a:ext>
            </a:extLst>
          </p:cNvPr>
          <p:cNvPicPr>
            <a:picLocks noChangeAspect="1"/>
          </p:cNvPicPr>
          <p:nvPr>
            <a:audioFile r:link="rId1"/>
            <p:extLst>
              <p:ext uri="{DAA4B4D4-6D71-4841-9C94-3DE7FCFB9230}">
                <p14:media xmlns:p14="http://schemas.microsoft.com/office/powerpoint/2010/main" r:embed="rId2">
                  <p14:trim st="700" end="400.5102"/>
                </p14:media>
              </p:ext>
            </p:extLst>
          </p:nvPr>
        </p:nvPicPr>
        <p:blipFill>
          <a:blip r:embed="rId8"/>
          <a:stretch>
            <a:fillRect/>
          </a:stretch>
        </p:blipFill>
        <p:spPr>
          <a:xfrm>
            <a:off x="11086730" y="5752730"/>
            <a:ext cx="889370" cy="889370"/>
          </a:xfrm>
          <a:prstGeom prst="rect">
            <a:avLst/>
          </a:prstGeom>
        </p:spPr>
      </p:pic>
    </p:spTree>
    <p:extLst>
      <p:ext uri="{BB962C8B-B14F-4D97-AF65-F5344CB8AC3E}">
        <p14:creationId xmlns:p14="http://schemas.microsoft.com/office/powerpoint/2010/main" val="2626631393"/>
      </p:ext>
    </p:extLst>
  </p:cSld>
  <p:clrMapOvr>
    <a:masterClrMapping/>
  </p:clrMapOvr>
  <mc:AlternateContent xmlns:mc="http://schemas.openxmlformats.org/markup-compatibility/2006">
    <mc:Choice xmlns:p14="http://schemas.microsoft.com/office/powerpoint/2010/main" Requires="p14">
      <p:transition p14:dur="10" advClick="0" advTm="10920"/>
    </mc:Choice>
    <mc:Fallback>
      <p:transition advClick="0" advTm="10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417318" y="417001"/>
            <a:ext cx="11357363" cy="369332"/>
          </a:xfrm>
          <a:prstGeom prst="rect">
            <a:avLst/>
          </a:prstGeom>
          <a:noFill/>
        </p:spPr>
        <p:txBody>
          <a:bodyPr wrap="square" rtlCol="0">
            <a:spAutoFit/>
          </a:bodyPr>
          <a:lstStyle/>
          <a:p>
            <a:pPr marL="0" algn="l" rtl="0" eaLnBrk="1" latinLnBrk="0" hangingPunct="1">
              <a:spcBef>
                <a:spcPts val="0"/>
              </a:spcBef>
              <a:spcAft>
                <a:spcPts val="0"/>
              </a:spcAft>
            </a:pPr>
            <a:r>
              <a:rPr lang="en-US" dirty="0"/>
              <a:t>12. </a:t>
            </a:r>
            <a:r>
              <a:rPr lang="en-US" b="1" dirty="0">
                <a:solidFill>
                  <a:srgbClr val="000000"/>
                </a:solidFill>
                <a:latin typeface="Avenir Next LT Pro" panose="020B0504020202020204" pitchFamily="34" charset="0"/>
              </a:rPr>
              <a:t>Classification with an RBF SVM classifier (i.e. default configuration of </a:t>
            </a:r>
            <a:r>
              <a:rPr lang="en-US" b="1" dirty="0" err="1">
                <a:solidFill>
                  <a:srgbClr val="000000"/>
                </a:solidFill>
                <a:latin typeface="Avenir Next LT Pro" panose="020B0504020202020204" pitchFamily="34" charset="0"/>
              </a:rPr>
              <a:t>sklearn’s</a:t>
            </a:r>
            <a:r>
              <a:rPr lang="en-US" b="1" dirty="0">
                <a:solidFill>
                  <a:srgbClr val="000000"/>
                </a:solidFill>
                <a:latin typeface="Avenir Next LT Pro" panose="020B0504020202020204" pitchFamily="34" charset="0"/>
              </a:rPr>
              <a:t> </a:t>
            </a:r>
            <a:r>
              <a:rPr lang="en-US" b="1" dirty="0" err="1">
                <a:solidFill>
                  <a:srgbClr val="000000"/>
                </a:solidFill>
                <a:latin typeface="Avenir Next LT Pro" panose="020B0504020202020204" pitchFamily="34" charset="0"/>
              </a:rPr>
              <a:t>svm.SVC</a:t>
            </a:r>
            <a:r>
              <a:rPr lang="en-US" b="1" dirty="0">
                <a:solidFill>
                  <a:srgbClr val="000000"/>
                </a:solidFill>
                <a:latin typeface="Avenir Next LT Pro" panose="020B0504020202020204" pitchFamily="34" charset="0"/>
              </a:rPr>
              <a:t>)</a:t>
            </a:r>
            <a:endParaRPr lang="en-GB" b="1" dirty="0">
              <a:effectLst/>
            </a:endParaRPr>
          </a:p>
        </p:txBody>
      </p:sp>
      <p:sp>
        <p:nvSpPr>
          <p:cNvPr id="24" name="TextBox 23">
            <a:extLst>
              <a:ext uri="{FF2B5EF4-FFF2-40B4-BE49-F238E27FC236}">
                <a16:creationId xmlns:a16="http://schemas.microsoft.com/office/drawing/2014/main" id="{4DB8B3E3-DBFD-4AD1-8BA2-61BA3804E910}"/>
              </a:ext>
            </a:extLst>
          </p:cNvPr>
          <p:cNvSpPr txBox="1"/>
          <p:nvPr/>
        </p:nvSpPr>
        <p:spPr>
          <a:xfrm>
            <a:off x="357497" y="2994650"/>
            <a:ext cx="10468602" cy="369332"/>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000000"/>
                </a:solidFill>
                <a:effectLst/>
                <a:latin typeface="Avenir Next LT Pro" panose="020B0504020202020204" pitchFamily="34" charset="0"/>
                <a:ea typeface="+mn-ea"/>
                <a:cs typeface="+mn-cs"/>
              </a:rPr>
              <a:t>13. </a:t>
            </a:r>
            <a:r>
              <a:rPr lang="en-US" sz="1800" b="1" kern="1200" dirty="0">
                <a:solidFill>
                  <a:srgbClr val="000000"/>
                </a:solidFill>
                <a:effectLst/>
                <a:latin typeface="Avenir Next LT Pro" panose="020B0504020202020204" pitchFamily="34" charset="0"/>
                <a:ea typeface="+mn-ea"/>
                <a:cs typeface="+mn-cs"/>
              </a:rPr>
              <a:t>Evaluate model’s performance (accuracy, recall, precision, f1-score)</a:t>
            </a:r>
            <a:endParaRPr lang="en-GB" b="1" dirty="0">
              <a:effectLst/>
            </a:endParaRPr>
          </a:p>
        </p:txBody>
      </p:sp>
      <p:pic>
        <p:nvPicPr>
          <p:cNvPr id="5" name="Picture 4">
            <a:extLst>
              <a:ext uri="{FF2B5EF4-FFF2-40B4-BE49-F238E27FC236}">
                <a16:creationId xmlns:a16="http://schemas.microsoft.com/office/drawing/2014/main" id="{0E009A08-DD8C-45D3-9831-D02744A66392}"/>
              </a:ext>
            </a:extLst>
          </p:cNvPr>
          <p:cNvPicPr>
            <a:picLocks noChangeAspect="1"/>
          </p:cNvPicPr>
          <p:nvPr/>
        </p:nvPicPr>
        <p:blipFill>
          <a:blip r:embed="rId5"/>
          <a:stretch>
            <a:fillRect/>
          </a:stretch>
        </p:blipFill>
        <p:spPr>
          <a:xfrm>
            <a:off x="750313" y="786333"/>
            <a:ext cx="9716459" cy="1974622"/>
          </a:xfrm>
          <a:prstGeom prst="rect">
            <a:avLst/>
          </a:prstGeom>
        </p:spPr>
      </p:pic>
      <p:pic>
        <p:nvPicPr>
          <p:cNvPr id="8" name="Picture 7">
            <a:extLst>
              <a:ext uri="{FF2B5EF4-FFF2-40B4-BE49-F238E27FC236}">
                <a16:creationId xmlns:a16="http://schemas.microsoft.com/office/drawing/2014/main" id="{EEDB235D-CDA4-4E8A-BE3B-6F84E38D7251}"/>
              </a:ext>
            </a:extLst>
          </p:cNvPr>
          <p:cNvPicPr>
            <a:picLocks noChangeAspect="1"/>
          </p:cNvPicPr>
          <p:nvPr/>
        </p:nvPicPr>
        <p:blipFill rotWithShape="1">
          <a:blip r:embed="rId6"/>
          <a:srcRect l="1791" t="2024" r="1107" b="1377"/>
          <a:stretch/>
        </p:blipFill>
        <p:spPr>
          <a:xfrm>
            <a:off x="828942" y="3426864"/>
            <a:ext cx="4264351" cy="2999573"/>
          </a:xfrm>
          <a:prstGeom prst="rect">
            <a:avLst/>
          </a:prstGeom>
        </p:spPr>
      </p:pic>
      <p:pic>
        <p:nvPicPr>
          <p:cNvPr id="12" name="Picture 11">
            <a:extLst>
              <a:ext uri="{FF2B5EF4-FFF2-40B4-BE49-F238E27FC236}">
                <a16:creationId xmlns:a16="http://schemas.microsoft.com/office/drawing/2014/main" id="{C0CC139A-A41D-42EB-AB72-CE7624613976}"/>
              </a:ext>
            </a:extLst>
          </p:cNvPr>
          <p:cNvPicPr>
            <a:picLocks noChangeAspect="1"/>
          </p:cNvPicPr>
          <p:nvPr/>
        </p:nvPicPr>
        <p:blipFill>
          <a:blip r:embed="rId7"/>
          <a:stretch>
            <a:fillRect/>
          </a:stretch>
        </p:blipFill>
        <p:spPr>
          <a:xfrm>
            <a:off x="5219395" y="3418319"/>
            <a:ext cx="5685039" cy="3008118"/>
          </a:xfrm>
          <a:prstGeom prst="rect">
            <a:avLst/>
          </a:prstGeom>
        </p:spPr>
      </p:pic>
      <p:pic>
        <p:nvPicPr>
          <p:cNvPr id="14" name="Audio 13">
            <a:hlinkClick r:id="" action="ppaction://media"/>
            <a:extLst>
              <a:ext uri="{FF2B5EF4-FFF2-40B4-BE49-F238E27FC236}">
                <a16:creationId xmlns:a16="http://schemas.microsoft.com/office/drawing/2014/main" id="{1393093E-CB82-42AC-A7FA-88A79F9D5410}"/>
              </a:ext>
            </a:extLst>
          </p:cNvPr>
          <p:cNvPicPr>
            <a:picLocks noChangeAspect="1"/>
          </p:cNvPicPr>
          <p:nvPr>
            <a:audioFile r:link="rId1"/>
            <p:extLst>
              <p:ext uri="{DAA4B4D4-6D71-4841-9C94-3DE7FCFB9230}">
                <p14:media xmlns:p14="http://schemas.microsoft.com/office/powerpoint/2010/main" r:embed="rId2">
                  <p14:trim st="400" end="100.7392"/>
                </p14:media>
              </p:ext>
            </p:extLst>
          </p:nvPr>
        </p:nvPicPr>
        <p:blipFill>
          <a:blip r:embed="rId8"/>
          <a:stretch>
            <a:fillRect/>
          </a:stretch>
        </p:blipFill>
        <p:spPr>
          <a:xfrm>
            <a:off x="11363058" y="5628443"/>
            <a:ext cx="613042" cy="1013657"/>
          </a:xfrm>
          <a:prstGeom prst="rect">
            <a:avLst/>
          </a:prstGeom>
        </p:spPr>
      </p:pic>
    </p:spTree>
    <p:extLst>
      <p:ext uri="{BB962C8B-B14F-4D97-AF65-F5344CB8AC3E}">
        <p14:creationId xmlns:p14="http://schemas.microsoft.com/office/powerpoint/2010/main" val="1504230095"/>
      </p:ext>
    </p:extLst>
  </p:cSld>
  <p:clrMapOvr>
    <a:masterClrMapping/>
  </p:clrMapOvr>
  <mc:AlternateContent xmlns:mc="http://schemas.openxmlformats.org/markup-compatibility/2006">
    <mc:Choice xmlns:p14="http://schemas.microsoft.com/office/powerpoint/2010/main" Requires="p14">
      <p:transition p14:dur="10" advClick="0" advTm="6470"/>
    </mc:Choice>
    <mc:Fallback>
      <p:transition advClick="0" advTm="6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AC77ED2-017C-4339-8D39-E073337EFA84}"/>
              </a:ext>
            </a:extLst>
          </p:cNvPr>
          <p:cNvSpPr txBox="1"/>
          <p:nvPr/>
        </p:nvSpPr>
        <p:spPr>
          <a:xfrm>
            <a:off x="417318" y="434755"/>
            <a:ext cx="11357363" cy="369332"/>
          </a:xfrm>
          <a:prstGeom prst="rect">
            <a:avLst/>
          </a:prstGeom>
          <a:noFill/>
        </p:spPr>
        <p:txBody>
          <a:bodyPr wrap="square" rtlCol="0">
            <a:spAutoFit/>
          </a:bodyPr>
          <a:lstStyle/>
          <a:p>
            <a:pPr marL="0" algn="l" rtl="0" eaLnBrk="1" latinLnBrk="0" hangingPunct="1">
              <a:spcBef>
                <a:spcPts val="0"/>
              </a:spcBef>
              <a:spcAft>
                <a:spcPts val="0"/>
              </a:spcAft>
            </a:pPr>
            <a:r>
              <a:rPr lang="en-US" dirty="0"/>
              <a:t>14. </a:t>
            </a:r>
            <a:r>
              <a:rPr lang="en-US" b="1" dirty="0">
                <a:solidFill>
                  <a:srgbClr val="000000"/>
                </a:solidFill>
                <a:latin typeface="Avenir Next LT Pro" panose="020B0504020202020204" pitchFamily="34" charset="0"/>
              </a:rPr>
              <a:t>Classification with an SIGMOID SVM classifier (i.e. default configuration of </a:t>
            </a:r>
            <a:r>
              <a:rPr lang="en-US" b="1" dirty="0" err="1">
                <a:solidFill>
                  <a:srgbClr val="000000"/>
                </a:solidFill>
                <a:latin typeface="Avenir Next LT Pro" panose="020B0504020202020204" pitchFamily="34" charset="0"/>
              </a:rPr>
              <a:t>sklearn’s</a:t>
            </a:r>
            <a:r>
              <a:rPr lang="en-US" b="1" dirty="0">
                <a:solidFill>
                  <a:srgbClr val="000000"/>
                </a:solidFill>
                <a:latin typeface="Avenir Next LT Pro" panose="020B0504020202020204" pitchFamily="34" charset="0"/>
              </a:rPr>
              <a:t> </a:t>
            </a:r>
            <a:r>
              <a:rPr lang="en-US" b="1" dirty="0" err="1">
                <a:solidFill>
                  <a:srgbClr val="000000"/>
                </a:solidFill>
                <a:latin typeface="Avenir Next LT Pro" panose="020B0504020202020204" pitchFamily="34" charset="0"/>
              </a:rPr>
              <a:t>svm.SVC</a:t>
            </a:r>
            <a:r>
              <a:rPr lang="en-US" b="1" dirty="0">
                <a:solidFill>
                  <a:srgbClr val="000000"/>
                </a:solidFill>
                <a:latin typeface="Avenir Next LT Pro" panose="020B0504020202020204" pitchFamily="34" charset="0"/>
              </a:rPr>
              <a:t>)</a:t>
            </a:r>
            <a:endParaRPr lang="en-GB" b="1" dirty="0">
              <a:effectLst/>
            </a:endParaRPr>
          </a:p>
        </p:txBody>
      </p:sp>
      <p:sp>
        <p:nvSpPr>
          <p:cNvPr id="24" name="TextBox 23">
            <a:extLst>
              <a:ext uri="{FF2B5EF4-FFF2-40B4-BE49-F238E27FC236}">
                <a16:creationId xmlns:a16="http://schemas.microsoft.com/office/drawing/2014/main" id="{4DB8B3E3-DBFD-4AD1-8BA2-61BA3804E910}"/>
              </a:ext>
            </a:extLst>
          </p:cNvPr>
          <p:cNvSpPr txBox="1"/>
          <p:nvPr/>
        </p:nvSpPr>
        <p:spPr>
          <a:xfrm>
            <a:off x="357497" y="2994650"/>
            <a:ext cx="10468602" cy="369332"/>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000000"/>
                </a:solidFill>
                <a:effectLst/>
                <a:latin typeface="Avenir Next LT Pro" panose="020B0504020202020204" pitchFamily="34" charset="0"/>
                <a:ea typeface="+mn-ea"/>
                <a:cs typeface="+mn-cs"/>
              </a:rPr>
              <a:t>15. </a:t>
            </a:r>
            <a:r>
              <a:rPr lang="en-US" sz="1800" b="1" kern="1200" dirty="0">
                <a:solidFill>
                  <a:srgbClr val="000000"/>
                </a:solidFill>
                <a:effectLst/>
                <a:latin typeface="Avenir Next LT Pro" panose="020B0504020202020204" pitchFamily="34" charset="0"/>
                <a:ea typeface="+mn-ea"/>
                <a:cs typeface="+mn-cs"/>
              </a:rPr>
              <a:t>Evaluate model’s performance (accuracy, recall, precision, f1-score)</a:t>
            </a:r>
            <a:endParaRPr lang="en-GB" b="1" dirty="0">
              <a:effectLst/>
            </a:endParaRPr>
          </a:p>
        </p:txBody>
      </p:sp>
      <p:pic>
        <p:nvPicPr>
          <p:cNvPr id="4" name="Picture 3">
            <a:extLst>
              <a:ext uri="{FF2B5EF4-FFF2-40B4-BE49-F238E27FC236}">
                <a16:creationId xmlns:a16="http://schemas.microsoft.com/office/drawing/2014/main" id="{6B2220C6-E2EB-4435-BCB3-D87C7125DB23}"/>
              </a:ext>
            </a:extLst>
          </p:cNvPr>
          <p:cNvPicPr>
            <a:picLocks noChangeAspect="1"/>
          </p:cNvPicPr>
          <p:nvPr/>
        </p:nvPicPr>
        <p:blipFill>
          <a:blip r:embed="rId5"/>
          <a:stretch>
            <a:fillRect/>
          </a:stretch>
        </p:blipFill>
        <p:spPr>
          <a:xfrm>
            <a:off x="888077" y="804087"/>
            <a:ext cx="10137989" cy="2010134"/>
          </a:xfrm>
          <a:prstGeom prst="rect">
            <a:avLst/>
          </a:prstGeom>
        </p:spPr>
      </p:pic>
      <p:pic>
        <p:nvPicPr>
          <p:cNvPr id="9" name="Picture 8">
            <a:extLst>
              <a:ext uri="{FF2B5EF4-FFF2-40B4-BE49-F238E27FC236}">
                <a16:creationId xmlns:a16="http://schemas.microsoft.com/office/drawing/2014/main" id="{4EF11370-6D97-4201-B30A-C20A8A45C574}"/>
              </a:ext>
            </a:extLst>
          </p:cNvPr>
          <p:cNvPicPr>
            <a:picLocks noChangeAspect="1"/>
          </p:cNvPicPr>
          <p:nvPr/>
        </p:nvPicPr>
        <p:blipFill rotWithShape="1">
          <a:blip r:embed="rId6"/>
          <a:srcRect l="1800" t="2230" r="2017" b="1331"/>
          <a:stretch/>
        </p:blipFill>
        <p:spPr>
          <a:xfrm>
            <a:off x="888076" y="3429000"/>
            <a:ext cx="4269849" cy="3025066"/>
          </a:xfrm>
          <a:prstGeom prst="rect">
            <a:avLst/>
          </a:prstGeom>
        </p:spPr>
      </p:pic>
      <p:pic>
        <p:nvPicPr>
          <p:cNvPr id="11" name="Picture 10">
            <a:extLst>
              <a:ext uri="{FF2B5EF4-FFF2-40B4-BE49-F238E27FC236}">
                <a16:creationId xmlns:a16="http://schemas.microsoft.com/office/drawing/2014/main" id="{374E7677-B097-4D49-BD9B-B660C0181701}"/>
              </a:ext>
            </a:extLst>
          </p:cNvPr>
          <p:cNvPicPr>
            <a:picLocks noChangeAspect="1"/>
          </p:cNvPicPr>
          <p:nvPr/>
        </p:nvPicPr>
        <p:blipFill>
          <a:blip r:embed="rId7"/>
          <a:stretch>
            <a:fillRect/>
          </a:stretch>
        </p:blipFill>
        <p:spPr>
          <a:xfrm>
            <a:off x="5334883" y="3428999"/>
            <a:ext cx="5859860" cy="3025065"/>
          </a:xfrm>
          <a:prstGeom prst="rect">
            <a:avLst/>
          </a:prstGeom>
        </p:spPr>
      </p:pic>
      <p:pic>
        <p:nvPicPr>
          <p:cNvPr id="19" name="Audio 18">
            <a:hlinkClick r:id="" action="ppaction://media"/>
            <a:extLst>
              <a:ext uri="{FF2B5EF4-FFF2-40B4-BE49-F238E27FC236}">
                <a16:creationId xmlns:a16="http://schemas.microsoft.com/office/drawing/2014/main" id="{54855F3A-4042-4CA8-9848-15641A885DAE}"/>
              </a:ext>
            </a:extLst>
          </p:cNvPr>
          <p:cNvPicPr>
            <a:picLocks noChangeAspect="1"/>
          </p:cNvPicPr>
          <p:nvPr>
            <a:audioFile r:link="rId1"/>
            <p:extLst>
              <p:ext uri="{DAA4B4D4-6D71-4841-9C94-3DE7FCFB9230}">
                <p14:media xmlns:p14="http://schemas.microsoft.com/office/powerpoint/2010/main" r:embed="rId2">
                  <p14:trim st="595" end="97.8435"/>
                </p14:media>
              </p:ext>
            </p:extLst>
          </p:nvPr>
        </p:nvPicPr>
        <p:blipFill>
          <a:blip r:embed="rId8"/>
          <a:stretch>
            <a:fillRect/>
          </a:stretch>
        </p:blipFill>
        <p:spPr>
          <a:xfrm>
            <a:off x="11353060" y="5681709"/>
            <a:ext cx="623040" cy="960391"/>
          </a:xfrm>
          <a:prstGeom prst="rect">
            <a:avLst/>
          </a:prstGeom>
        </p:spPr>
      </p:pic>
    </p:spTree>
    <p:extLst>
      <p:ext uri="{BB962C8B-B14F-4D97-AF65-F5344CB8AC3E}">
        <p14:creationId xmlns:p14="http://schemas.microsoft.com/office/powerpoint/2010/main" val="2842548220"/>
      </p:ext>
    </p:extLst>
  </p:cSld>
  <p:clrMapOvr>
    <a:masterClrMapping/>
  </p:clrMapOvr>
  <mc:AlternateContent xmlns:mc="http://schemas.openxmlformats.org/markup-compatibility/2006">
    <mc:Choice xmlns:p14="http://schemas.microsoft.com/office/powerpoint/2010/main" Requires="p14">
      <p:transition p14:dur="10" advClick="0" advTm="8910"/>
    </mc:Choice>
    <mc:Fallback>
      <p:transition advClick="0" advTm="8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4FB2E-297A-466A-8500-5FB616997A29}"/>
              </a:ext>
            </a:extLst>
          </p:cNvPr>
          <p:cNvSpPr>
            <a:spLocks noGrp="1"/>
          </p:cNvSpPr>
          <p:nvPr>
            <p:ph type="title"/>
          </p:nvPr>
        </p:nvSpPr>
        <p:spPr/>
        <p:txBody>
          <a:bodyPr/>
          <a:lstStyle/>
          <a:p>
            <a:r>
              <a:rPr lang="en-US" b="1" dirty="0"/>
              <a:t>CONCLUSION</a:t>
            </a:r>
            <a:endParaRPr lang="en-GB" b="1" dirty="0"/>
          </a:p>
        </p:txBody>
      </p:sp>
      <p:sp>
        <p:nvSpPr>
          <p:cNvPr id="3" name="Content Placeholder 2">
            <a:extLst>
              <a:ext uri="{FF2B5EF4-FFF2-40B4-BE49-F238E27FC236}">
                <a16:creationId xmlns:a16="http://schemas.microsoft.com/office/drawing/2014/main" id="{951586DE-9541-4EAC-9560-899E5ECF5882}"/>
              </a:ext>
            </a:extLst>
          </p:cNvPr>
          <p:cNvSpPr>
            <a:spLocks noGrp="1"/>
          </p:cNvSpPr>
          <p:nvPr>
            <p:ph idx="1"/>
          </p:nvPr>
        </p:nvSpPr>
        <p:spPr/>
        <p:txBody>
          <a:bodyPr/>
          <a:lstStyle/>
          <a:p>
            <a:r>
              <a:rPr lang="en-US" dirty="0"/>
              <a:t>Support Vector Machines has its place among elite algorithms due to its ability to </a:t>
            </a:r>
            <a:r>
              <a:rPr lang="en-US" b="1" dirty="0"/>
              <a:t>accurately</a:t>
            </a:r>
            <a:r>
              <a:rPr lang="en-US" dirty="0"/>
              <a:t> predict  an outcome regardless of the</a:t>
            </a:r>
            <a:r>
              <a:rPr lang="en-US" b="1" dirty="0"/>
              <a:t> dimensionality </a:t>
            </a:r>
            <a:r>
              <a:rPr lang="en-US" dirty="0"/>
              <a:t>of the input data.</a:t>
            </a:r>
          </a:p>
          <a:p>
            <a:r>
              <a:rPr lang="en-US" dirty="0"/>
              <a:t>Selecting the right kernel function is </a:t>
            </a:r>
            <a:r>
              <a:rPr lang="en-US" b="1" dirty="0"/>
              <a:t>not fixed</a:t>
            </a:r>
            <a:r>
              <a:rPr lang="en-US" dirty="0"/>
              <a:t>, as it’s task and data dependent.</a:t>
            </a:r>
            <a:endParaRPr lang="en-GB" dirty="0"/>
          </a:p>
        </p:txBody>
      </p:sp>
      <p:pic>
        <p:nvPicPr>
          <p:cNvPr id="11" name="Audio 10">
            <a:hlinkClick r:id="" action="ppaction://media"/>
            <a:extLst>
              <a:ext uri="{FF2B5EF4-FFF2-40B4-BE49-F238E27FC236}">
                <a16:creationId xmlns:a16="http://schemas.microsoft.com/office/drawing/2014/main" id="{48A3C34F-9D58-4F83-B067-F9E82155FC8E}"/>
              </a:ext>
            </a:extLst>
          </p:cNvPr>
          <p:cNvPicPr>
            <a:picLocks noChangeAspect="1"/>
          </p:cNvPicPr>
          <p:nvPr>
            <a:audioFile r:link="rId1"/>
            <p:extLst>
              <p:ext uri="{DAA4B4D4-6D71-4841-9C94-3DE7FCFB9230}">
                <p14:media xmlns:p14="http://schemas.microsoft.com/office/powerpoint/2010/main" r:embed="rId2">
                  <p14:trim st="450" end="68.1859"/>
                </p14:media>
              </p:ext>
            </p:extLst>
          </p:nvPr>
        </p:nvPicPr>
        <p:blipFill>
          <a:blip r:embed="rId5"/>
          <a:stretch>
            <a:fillRect/>
          </a:stretch>
        </p:blipFill>
        <p:spPr>
          <a:xfrm>
            <a:off x="10604500" y="5270500"/>
            <a:ext cx="1371600" cy="1371600"/>
          </a:xfrm>
          <a:prstGeom prst="rect">
            <a:avLst/>
          </a:prstGeom>
        </p:spPr>
      </p:pic>
    </p:spTree>
    <p:extLst>
      <p:ext uri="{BB962C8B-B14F-4D97-AF65-F5344CB8AC3E}">
        <p14:creationId xmlns:p14="http://schemas.microsoft.com/office/powerpoint/2010/main" val="3314911112"/>
      </p:ext>
    </p:extLst>
  </p:cSld>
  <p:clrMapOvr>
    <a:masterClrMapping/>
  </p:clrMapOvr>
  <mc:AlternateContent xmlns:mc="http://schemas.openxmlformats.org/markup-compatibility/2006">
    <mc:Choice xmlns:p14="http://schemas.microsoft.com/office/powerpoint/2010/main" Requires="p14">
      <p:transition p14:dur="10" advClick="0" advTm="16320"/>
    </mc:Choice>
    <mc:Fallback>
      <p:transition advClick="0" advTm="16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E0D3-1668-4959-BA76-EB9FBBD35CCA}"/>
              </a:ext>
            </a:extLst>
          </p:cNvPr>
          <p:cNvSpPr>
            <a:spLocks noGrp="1"/>
          </p:cNvSpPr>
          <p:nvPr>
            <p:ph type="title"/>
          </p:nvPr>
        </p:nvSpPr>
        <p:spPr>
          <a:xfrm>
            <a:off x="1066800" y="642594"/>
            <a:ext cx="10058400" cy="1014756"/>
          </a:xfrm>
        </p:spPr>
        <p:txBody>
          <a:bodyPr/>
          <a:lstStyle/>
          <a:p>
            <a:r>
              <a:rPr lang="en-US" b="1" dirty="0"/>
              <a:t>REFERENCES</a:t>
            </a:r>
            <a:endParaRPr lang="en-GB" b="1" dirty="0"/>
          </a:p>
        </p:txBody>
      </p:sp>
      <p:sp>
        <p:nvSpPr>
          <p:cNvPr id="3" name="Content Placeholder 2">
            <a:extLst>
              <a:ext uri="{FF2B5EF4-FFF2-40B4-BE49-F238E27FC236}">
                <a16:creationId xmlns:a16="http://schemas.microsoft.com/office/drawing/2014/main" id="{CEC2F721-B888-404A-A50F-5F398425166A}"/>
              </a:ext>
            </a:extLst>
          </p:cNvPr>
          <p:cNvSpPr>
            <a:spLocks noGrp="1"/>
          </p:cNvSpPr>
          <p:nvPr>
            <p:ph idx="1"/>
          </p:nvPr>
        </p:nvSpPr>
        <p:spPr>
          <a:xfrm>
            <a:off x="1066800" y="1724025"/>
            <a:ext cx="10058400" cy="4228719"/>
          </a:xfrm>
        </p:spPr>
        <p:txBody>
          <a:bodyPr/>
          <a:lstStyle/>
          <a:p>
            <a:r>
              <a:rPr lang="en-US" b="1" dirty="0"/>
              <a:t>Asa B. &amp; Jason W. (2010) A User’s Guide to Support Vector Machines.</a:t>
            </a:r>
            <a:r>
              <a:rPr lang="en-US" b="1" i="1" dirty="0"/>
              <a:t> Methods in Molecular Biology </a:t>
            </a:r>
            <a:r>
              <a:rPr lang="en-US" b="1" dirty="0"/>
              <a:t>(Clifton, N.J.). </a:t>
            </a:r>
          </a:p>
          <a:p>
            <a:r>
              <a:rPr lang="en-US" b="1" dirty="0"/>
              <a:t>Nobel W. S. (2006) What is a Support Vector Machine? </a:t>
            </a:r>
            <a:r>
              <a:rPr lang="en-US" b="1" i="1" dirty="0">
                <a:solidFill>
                  <a:srgbClr val="212121"/>
                </a:solidFill>
                <a:effectLst/>
              </a:rPr>
              <a:t>Nat </a:t>
            </a:r>
            <a:r>
              <a:rPr lang="en-US" b="1" i="1" dirty="0" err="1">
                <a:solidFill>
                  <a:srgbClr val="212121"/>
                </a:solidFill>
                <a:effectLst/>
              </a:rPr>
              <a:t>Biotechnol</a:t>
            </a:r>
            <a:r>
              <a:rPr lang="en-US" b="1" i="1" dirty="0">
                <a:solidFill>
                  <a:srgbClr val="212121"/>
                </a:solidFill>
                <a:effectLst/>
              </a:rPr>
              <a:t>. </a:t>
            </a:r>
            <a:r>
              <a:rPr lang="en-US" b="1" i="0" dirty="0">
                <a:solidFill>
                  <a:srgbClr val="212121"/>
                </a:solidFill>
                <a:effectLst/>
              </a:rPr>
              <a:t>24(12):1565-7</a:t>
            </a:r>
          </a:p>
          <a:p>
            <a:r>
              <a:rPr lang="en-US" b="1" i="0" dirty="0" err="1">
                <a:solidFill>
                  <a:srgbClr val="333333"/>
                </a:solidFill>
                <a:effectLst/>
              </a:rPr>
              <a:t>Patle</a:t>
            </a:r>
            <a:r>
              <a:rPr lang="en-US" b="1" i="0" dirty="0">
                <a:solidFill>
                  <a:srgbClr val="333333"/>
                </a:solidFill>
                <a:effectLst/>
              </a:rPr>
              <a:t> A. &amp; Chouhan D. S., </a:t>
            </a:r>
            <a:r>
              <a:rPr lang="en-US" b="1" dirty="0">
                <a:solidFill>
                  <a:srgbClr val="333333"/>
                </a:solidFill>
                <a:effectLst/>
              </a:rPr>
              <a:t>(2013)</a:t>
            </a:r>
            <a:r>
              <a:rPr lang="en-US" b="1" i="0" dirty="0">
                <a:solidFill>
                  <a:srgbClr val="333333"/>
                </a:solidFill>
                <a:effectLst/>
              </a:rPr>
              <a:t> SVM kernel functions for classification. </a:t>
            </a:r>
            <a:r>
              <a:rPr lang="en-US" b="1" i="1" dirty="0">
                <a:solidFill>
                  <a:srgbClr val="333333"/>
                </a:solidFill>
                <a:effectLst/>
              </a:rPr>
              <a:t>2013 International Conference on Advances in Technology and Engineering (ICATE)</a:t>
            </a:r>
            <a:r>
              <a:rPr lang="en-US" b="1" dirty="0">
                <a:solidFill>
                  <a:srgbClr val="333333"/>
                </a:solidFill>
              </a:rPr>
              <a:t>,</a:t>
            </a:r>
            <a:r>
              <a:rPr lang="en-US" b="1" i="0" dirty="0">
                <a:solidFill>
                  <a:srgbClr val="333333"/>
                </a:solidFill>
                <a:effectLst/>
              </a:rPr>
              <a:t>1-9.</a:t>
            </a:r>
            <a:endParaRPr lang="en-US" b="1" i="0" dirty="0">
              <a:solidFill>
                <a:srgbClr val="212121"/>
              </a:solidFill>
              <a:effectLst/>
            </a:endParaRPr>
          </a:p>
        </p:txBody>
      </p:sp>
      <p:pic>
        <p:nvPicPr>
          <p:cNvPr id="6" name="Audio 5">
            <a:hlinkClick r:id="" action="ppaction://media"/>
            <a:extLst>
              <a:ext uri="{FF2B5EF4-FFF2-40B4-BE49-F238E27FC236}">
                <a16:creationId xmlns:a16="http://schemas.microsoft.com/office/drawing/2014/main" id="{EF96B98A-1EB6-4880-AFBA-D0500F3AC1A6}"/>
              </a:ext>
            </a:extLst>
          </p:cNvPr>
          <p:cNvPicPr>
            <a:picLocks noChangeAspect="1"/>
          </p:cNvPicPr>
          <p:nvPr>
            <a:audioFile r:link="rId1"/>
            <p:extLst>
              <p:ext uri="{DAA4B4D4-6D71-4841-9C94-3DE7FCFB9230}">
                <p14:media xmlns:p14="http://schemas.microsoft.com/office/powerpoint/2010/main" r:embed="rId2">
                  <p14:trim st="600"/>
                </p14:media>
              </p:ext>
            </p:extLst>
          </p:nvPr>
        </p:nvPicPr>
        <p:blipFill>
          <a:blip r:embed="rId5"/>
          <a:stretch>
            <a:fillRect/>
          </a:stretch>
        </p:blipFill>
        <p:spPr>
          <a:xfrm>
            <a:off x="10669480" y="5335480"/>
            <a:ext cx="1306620" cy="1306620"/>
          </a:xfrm>
          <a:prstGeom prst="rect">
            <a:avLst/>
          </a:prstGeom>
        </p:spPr>
      </p:pic>
    </p:spTree>
    <p:extLst>
      <p:ext uri="{BB962C8B-B14F-4D97-AF65-F5344CB8AC3E}">
        <p14:creationId xmlns:p14="http://schemas.microsoft.com/office/powerpoint/2010/main" val="2144190959"/>
      </p:ext>
    </p:extLst>
  </p:cSld>
  <p:clrMapOvr>
    <a:masterClrMapping/>
  </p:clrMapOvr>
  <mc:AlternateContent xmlns:mc="http://schemas.openxmlformats.org/markup-compatibility/2006">
    <mc:Choice xmlns:p14="http://schemas.microsoft.com/office/powerpoint/2010/main" Requires="p14">
      <p:transition p14:dur="10" advClick="0" advTm="1470"/>
    </mc:Choice>
    <mc:Fallback>
      <p:transition advClick="0" advTm="1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12ED0-5A48-43E9-9018-4D3CADDE91ED}"/>
              </a:ext>
            </a:extLst>
          </p:cNvPr>
          <p:cNvSpPr>
            <a:spLocks noGrp="1"/>
          </p:cNvSpPr>
          <p:nvPr>
            <p:ph type="title"/>
          </p:nvPr>
        </p:nvSpPr>
        <p:spPr/>
        <p:txBody>
          <a:bodyPr/>
          <a:lstStyle/>
          <a:p>
            <a:pPr algn="ctr"/>
            <a:r>
              <a:rPr lang="en-US" b="1" dirty="0"/>
              <a:t>STRUCTURE OF PRESENTATION</a:t>
            </a:r>
            <a:endParaRPr lang="en-GB" b="1" dirty="0"/>
          </a:p>
        </p:txBody>
      </p:sp>
      <p:sp>
        <p:nvSpPr>
          <p:cNvPr id="3" name="Content Placeholder 2">
            <a:extLst>
              <a:ext uri="{FF2B5EF4-FFF2-40B4-BE49-F238E27FC236}">
                <a16:creationId xmlns:a16="http://schemas.microsoft.com/office/drawing/2014/main" id="{EB7D22EE-5E06-4B9E-9B29-EF9085AAF020}"/>
              </a:ext>
            </a:extLst>
          </p:cNvPr>
          <p:cNvSpPr>
            <a:spLocks noGrp="1"/>
          </p:cNvSpPr>
          <p:nvPr>
            <p:ph idx="1"/>
          </p:nvPr>
        </p:nvSpPr>
        <p:spPr/>
        <p:txBody>
          <a:bodyPr>
            <a:normAutofit/>
          </a:bodyPr>
          <a:lstStyle/>
          <a:p>
            <a:r>
              <a:rPr lang="en-US" b="1" dirty="0"/>
              <a:t>SLIDE 1: INTRODUCTION TO SUPPORT VECTOR MACHINE</a:t>
            </a:r>
          </a:p>
          <a:p>
            <a:r>
              <a:rPr lang="en-US" b="1" dirty="0"/>
              <a:t>SLIDE 2: ADVANTAGES AND DISADVANTAGES</a:t>
            </a:r>
          </a:p>
          <a:p>
            <a:r>
              <a:rPr lang="en-US" b="1" dirty="0"/>
              <a:t>SLIDE 3: OUTLINE OF SVM</a:t>
            </a:r>
          </a:p>
          <a:p>
            <a:r>
              <a:rPr lang="en-US" b="1" dirty="0"/>
              <a:t>SLIDE 4: SEPARATING HYPERPLANE</a:t>
            </a:r>
          </a:p>
          <a:p>
            <a:r>
              <a:rPr lang="en-US" b="1" dirty="0"/>
              <a:t>SLIDE 5: MAXIMUM MARGIN</a:t>
            </a:r>
          </a:p>
          <a:p>
            <a:r>
              <a:rPr lang="en-US" b="1" dirty="0"/>
              <a:t>SLIDE 6: SOFT MARGIN</a:t>
            </a:r>
          </a:p>
          <a:p>
            <a:r>
              <a:rPr lang="en-US" b="1" dirty="0"/>
              <a:t>SLIDES 7 – 8: KERNEL FUNCTIONS AND TYPES</a:t>
            </a:r>
          </a:p>
          <a:p>
            <a:r>
              <a:rPr lang="en-US" b="1" dirty="0"/>
              <a:t>SLIDES 9 - 15: IMPLEMENTATION IN PYTHON</a:t>
            </a:r>
          </a:p>
          <a:p>
            <a:r>
              <a:rPr lang="en-US" b="1" dirty="0"/>
              <a:t>SLIDE 16: CONCLUSION</a:t>
            </a:r>
          </a:p>
          <a:p>
            <a:r>
              <a:rPr lang="en-US" b="1" dirty="0"/>
              <a:t>SLIDE 17: REFERENCES</a:t>
            </a:r>
          </a:p>
        </p:txBody>
      </p:sp>
    </p:spTree>
    <p:extLst>
      <p:ext uri="{BB962C8B-B14F-4D97-AF65-F5344CB8AC3E}">
        <p14:creationId xmlns:p14="http://schemas.microsoft.com/office/powerpoint/2010/main" val="3346437441"/>
      </p:ext>
    </p:extLst>
  </p:cSld>
  <p:clrMapOvr>
    <a:masterClrMapping/>
  </p:clrMapOvr>
  <mc:AlternateContent xmlns:mc="http://schemas.openxmlformats.org/markup-compatibility/2006">
    <mc:Choice xmlns:p14="http://schemas.microsoft.com/office/powerpoint/2010/main" Requires="p14">
      <p:transition p14:dur="10" advClick="0" advTm="2000"/>
    </mc:Choice>
    <mc:Fallback>
      <p:transition advClick="0" advTm="2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78BA8-A0D4-4661-A84C-0E4017450358}"/>
              </a:ext>
            </a:extLst>
          </p:cNvPr>
          <p:cNvSpPr>
            <a:spLocks noGrp="1"/>
          </p:cNvSpPr>
          <p:nvPr>
            <p:ph type="title"/>
          </p:nvPr>
        </p:nvSpPr>
        <p:spPr/>
        <p:txBody>
          <a:bodyPr/>
          <a:lstStyle/>
          <a:p>
            <a:r>
              <a:rPr lang="en-US" b="1" dirty="0"/>
              <a:t>INTRODUCTION TO SVM</a:t>
            </a:r>
            <a:endParaRPr lang="en-GB" b="1" dirty="0"/>
          </a:p>
        </p:txBody>
      </p:sp>
      <p:sp>
        <p:nvSpPr>
          <p:cNvPr id="3" name="Content Placeholder 2">
            <a:extLst>
              <a:ext uri="{FF2B5EF4-FFF2-40B4-BE49-F238E27FC236}">
                <a16:creationId xmlns:a16="http://schemas.microsoft.com/office/drawing/2014/main" id="{19ECAD7F-F84F-4E8A-AC28-C7A149EC67F4}"/>
              </a:ext>
            </a:extLst>
          </p:cNvPr>
          <p:cNvSpPr>
            <a:spLocks noGrp="1"/>
          </p:cNvSpPr>
          <p:nvPr>
            <p:ph idx="1"/>
          </p:nvPr>
        </p:nvSpPr>
        <p:spPr>
          <a:xfrm>
            <a:off x="533401" y="1884633"/>
            <a:ext cx="10961914" cy="4472624"/>
          </a:xfrm>
        </p:spPr>
        <p:txBody>
          <a:bodyPr>
            <a:normAutofit/>
          </a:bodyPr>
          <a:lstStyle/>
          <a:p>
            <a:r>
              <a:rPr lang="en-US" dirty="0"/>
              <a:t>An advanced machine learning algorithm that divides data points into distinct categories with the help of a separator called the </a:t>
            </a:r>
            <a:r>
              <a:rPr lang="en-US" b="1" dirty="0"/>
              <a:t>separating hyperplane (decision boundary)</a:t>
            </a:r>
            <a:r>
              <a:rPr lang="en-US" dirty="0"/>
              <a:t> .</a:t>
            </a:r>
          </a:p>
          <a:p>
            <a:r>
              <a:rPr lang="en-US" dirty="0"/>
              <a:t>SVM uses a </a:t>
            </a:r>
            <a:r>
              <a:rPr lang="en-US" b="1" dirty="0"/>
              <a:t>kernel trick </a:t>
            </a:r>
            <a:r>
              <a:rPr lang="en-US" dirty="0"/>
              <a:t>to discover new dimensions at which a non-linearly separable data becomes separable.</a:t>
            </a:r>
          </a:p>
          <a:p>
            <a:r>
              <a:rPr lang="en-US" dirty="0"/>
              <a:t>The separator (</a:t>
            </a:r>
            <a:r>
              <a:rPr lang="en-US" dirty="0" err="1"/>
              <a:t>ie</a:t>
            </a:r>
            <a:r>
              <a:rPr lang="en-US" dirty="0"/>
              <a:t>.,the hyperplane) can be a </a:t>
            </a:r>
            <a:r>
              <a:rPr lang="en-US" b="1" dirty="0"/>
              <a:t>point, line, </a:t>
            </a:r>
            <a:r>
              <a:rPr lang="en-US" dirty="0"/>
              <a:t>or a</a:t>
            </a:r>
            <a:r>
              <a:rPr lang="en-US" b="1" dirty="0"/>
              <a:t> plane, </a:t>
            </a:r>
            <a:r>
              <a:rPr lang="en-US" dirty="0"/>
              <a:t>depending on the level of dimension at which the data is separated.</a:t>
            </a:r>
          </a:p>
          <a:p>
            <a:r>
              <a:rPr lang="en-US" dirty="0"/>
              <a:t>Mainly a </a:t>
            </a:r>
            <a:r>
              <a:rPr lang="en-US" b="1" dirty="0"/>
              <a:t>classification technique </a:t>
            </a:r>
            <a:r>
              <a:rPr lang="en-US" dirty="0"/>
              <a:t>(also used for some regression tasks and outlier detection).</a:t>
            </a:r>
          </a:p>
          <a:p>
            <a:r>
              <a:rPr lang="en-US" dirty="0"/>
              <a:t>Introduced by </a:t>
            </a:r>
            <a:r>
              <a:rPr lang="en-US" b="1" dirty="0" err="1"/>
              <a:t>Vapnik</a:t>
            </a:r>
            <a:r>
              <a:rPr lang="en-US" b="1" dirty="0"/>
              <a:t> </a:t>
            </a:r>
            <a:r>
              <a:rPr lang="en-US" b="1" i="1" dirty="0"/>
              <a:t>et al</a:t>
            </a:r>
            <a:r>
              <a:rPr lang="en-US" dirty="0"/>
              <a:t>. in 1992.</a:t>
            </a:r>
          </a:p>
          <a:p>
            <a:r>
              <a:rPr lang="en-US" dirty="0"/>
              <a:t>Popular for two reasons:</a:t>
            </a:r>
          </a:p>
          <a:p>
            <a:pPr lvl="1"/>
            <a:r>
              <a:rPr lang="en-US" b="1" i="1" dirty="0"/>
              <a:t>High accuracy</a:t>
            </a:r>
            <a:r>
              <a:rPr lang="en-US" i="1" dirty="0"/>
              <a:t> and </a:t>
            </a:r>
            <a:r>
              <a:rPr lang="en-US" b="1" i="1" dirty="0"/>
              <a:t>ability to deal with highly-dimensional data</a:t>
            </a:r>
            <a:r>
              <a:rPr lang="en-US" i="1" dirty="0"/>
              <a:t>.</a:t>
            </a: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wide range of successful applications: </a:t>
            </a:r>
          </a:p>
          <a:p>
            <a:pPr lvl="1" algn="just">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classification of microarray gene expression profiles</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a:effectLst/>
                <a:latin typeface="Calibri" panose="020F0502020204030204" pitchFamily="34" charset="0"/>
                <a:ea typeface="Calibri" panose="020F0502020204030204" pitchFamily="34" charset="0"/>
                <a:cs typeface="Times New Roman" panose="02020603050405020304" pitchFamily="18" charset="0"/>
              </a:rPr>
              <a:t>text categorization, image classification, handwriting recognition, weather forecast, etc.</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4798827A-2C17-4F7A-A187-6EAAEC4AD74E}"/>
              </a:ext>
            </a:extLst>
          </p:cNvPr>
          <p:cNvPicPr>
            <a:picLocks noChangeAspect="1"/>
          </p:cNvPicPr>
          <p:nvPr>
            <a:audioFile r:link="rId1"/>
            <p:extLst>
              <p:ext uri="{DAA4B4D4-6D71-4841-9C94-3DE7FCFB9230}">
                <p14:media xmlns:p14="http://schemas.microsoft.com/office/powerpoint/2010/main" r:embed="rId2">
                  <p14:trim st="800" end="2151.7687"/>
                </p14:media>
              </p:ext>
            </p:extLst>
          </p:nvPr>
        </p:nvPicPr>
        <p:blipFill>
          <a:blip r:embed="rId5"/>
          <a:stretch>
            <a:fillRect/>
          </a:stretch>
        </p:blipFill>
        <p:spPr>
          <a:xfrm>
            <a:off x="10910656" y="5576656"/>
            <a:ext cx="1065444" cy="1065444"/>
          </a:xfrm>
          <a:prstGeom prst="rect">
            <a:avLst/>
          </a:prstGeom>
        </p:spPr>
      </p:pic>
    </p:spTree>
    <p:extLst>
      <p:ext uri="{BB962C8B-B14F-4D97-AF65-F5344CB8AC3E}">
        <p14:creationId xmlns:p14="http://schemas.microsoft.com/office/powerpoint/2010/main" val="1005554121"/>
      </p:ext>
    </p:extLst>
  </p:cSld>
  <p:clrMapOvr>
    <a:masterClrMapping/>
  </p:clrMapOvr>
  <mc:AlternateContent xmlns:mc="http://schemas.openxmlformats.org/markup-compatibility/2006">
    <mc:Choice xmlns:p14="http://schemas.microsoft.com/office/powerpoint/2010/main" Requires="p14">
      <p:transition p14:dur="50" advTm="82990"/>
    </mc:Choice>
    <mc:Fallback>
      <p:transition advTm="82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0CB00-38DB-48DC-B2CC-FAEDEF2733EE}"/>
              </a:ext>
            </a:extLst>
          </p:cNvPr>
          <p:cNvSpPr>
            <a:spLocks noGrp="1"/>
          </p:cNvSpPr>
          <p:nvPr>
            <p:ph type="title"/>
          </p:nvPr>
        </p:nvSpPr>
        <p:spPr>
          <a:xfrm>
            <a:off x="1066800" y="642594"/>
            <a:ext cx="4343400" cy="1371600"/>
          </a:xfrm>
        </p:spPr>
        <p:txBody>
          <a:bodyPr/>
          <a:lstStyle/>
          <a:p>
            <a:r>
              <a:rPr lang="en-US" b="1" dirty="0"/>
              <a:t>ADVANTAGES</a:t>
            </a:r>
            <a:endParaRPr lang="en-GB" b="1" dirty="0"/>
          </a:p>
        </p:txBody>
      </p:sp>
      <p:sp>
        <p:nvSpPr>
          <p:cNvPr id="3" name="Content Placeholder 2">
            <a:extLst>
              <a:ext uri="{FF2B5EF4-FFF2-40B4-BE49-F238E27FC236}">
                <a16:creationId xmlns:a16="http://schemas.microsoft.com/office/drawing/2014/main" id="{EF28500D-8938-48A2-9F57-8C9F395BA5C6}"/>
              </a:ext>
            </a:extLst>
          </p:cNvPr>
          <p:cNvSpPr>
            <a:spLocks noGrp="1"/>
          </p:cNvSpPr>
          <p:nvPr>
            <p:ph idx="1"/>
          </p:nvPr>
        </p:nvSpPr>
        <p:spPr>
          <a:xfrm>
            <a:off x="704850" y="1809661"/>
            <a:ext cx="5162550" cy="3849624"/>
          </a:xfrm>
        </p:spPr>
        <p:txBody>
          <a:bodyPr/>
          <a:lstStyle/>
          <a:p>
            <a:pPr>
              <a:buFont typeface="Wingdings" panose="05000000000000000000" pitchFamily="2" charset="2"/>
              <a:buChar char="ü"/>
            </a:pPr>
            <a:r>
              <a:rPr lang="en-US" dirty="0"/>
              <a:t>Popular for making predictions with </a:t>
            </a:r>
            <a:r>
              <a:rPr lang="en-US" b="1" dirty="0"/>
              <a:t>high accuracy.</a:t>
            </a:r>
          </a:p>
          <a:p>
            <a:pPr>
              <a:buFont typeface="Wingdings" panose="05000000000000000000" pitchFamily="2" charset="2"/>
              <a:buChar char="ü"/>
            </a:pPr>
            <a:r>
              <a:rPr lang="en-US" dirty="0"/>
              <a:t>Performs well on data with </a:t>
            </a:r>
            <a:r>
              <a:rPr lang="en-US" b="1" dirty="0"/>
              <a:t>non-linear relationships.</a:t>
            </a:r>
          </a:p>
          <a:p>
            <a:pPr>
              <a:buFont typeface="Wingdings" panose="05000000000000000000" pitchFamily="2" charset="2"/>
              <a:buChar char="ü"/>
            </a:pPr>
            <a:r>
              <a:rPr lang="en-US" b="1" dirty="0"/>
              <a:t>High-dimensional</a:t>
            </a:r>
            <a:r>
              <a:rPr lang="en-US" dirty="0"/>
              <a:t> data are handled relatively well.</a:t>
            </a:r>
          </a:p>
          <a:p>
            <a:pPr>
              <a:buFont typeface="Wingdings" panose="05000000000000000000" pitchFamily="2" charset="2"/>
              <a:buChar char="ü"/>
            </a:pPr>
            <a:r>
              <a:rPr lang="en-US" dirty="0"/>
              <a:t>Only has few modifiable hyperparameters, making it simple to use.</a:t>
            </a:r>
            <a:endParaRPr lang="en-GB" dirty="0"/>
          </a:p>
        </p:txBody>
      </p:sp>
      <p:sp>
        <p:nvSpPr>
          <p:cNvPr id="5" name="TextBox 4">
            <a:extLst>
              <a:ext uri="{FF2B5EF4-FFF2-40B4-BE49-F238E27FC236}">
                <a16:creationId xmlns:a16="http://schemas.microsoft.com/office/drawing/2014/main" id="{94FB8BE8-A8C5-4E94-B472-B0DCBA3751CA}"/>
              </a:ext>
            </a:extLst>
          </p:cNvPr>
          <p:cNvSpPr txBox="1"/>
          <p:nvPr/>
        </p:nvSpPr>
        <p:spPr>
          <a:xfrm>
            <a:off x="5867400" y="1809661"/>
            <a:ext cx="6096000" cy="1200329"/>
          </a:xfrm>
          <a:prstGeom prst="rect">
            <a:avLst/>
          </a:prstGeom>
          <a:noFill/>
        </p:spPr>
        <p:txBody>
          <a:bodyPr wrap="square">
            <a:spAutoFit/>
          </a:bodyPr>
          <a:lstStyle/>
          <a:p>
            <a:pPr marL="285750" indent="-285750">
              <a:buFont typeface="Avenir Next LT Pro" panose="020B0504020202020204" pitchFamily="34" charset="0"/>
              <a:buChar char="×"/>
            </a:pPr>
            <a:r>
              <a:rPr lang="en-US" b="1" dirty="0"/>
              <a:t>Computationally expensive</a:t>
            </a:r>
            <a:r>
              <a:rPr lang="en-US" dirty="0"/>
              <a:t>.</a:t>
            </a:r>
          </a:p>
          <a:p>
            <a:pPr marL="285750" indent="-285750">
              <a:buFont typeface="Avenir Next LT Pro" panose="020B0504020202020204" pitchFamily="34" charset="0"/>
              <a:buChar char="×"/>
            </a:pPr>
            <a:r>
              <a:rPr lang="en-US" dirty="0"/>
              <a:t>Largely considered to be one of the </a:t>
            </a:r>
            <a:r>
              <a:rPr lang="en-US" b="1" dirty="0"/>
              <a:t>black box</a:t>
            </a:r>
            <a:r>
              <a:rPr lang="en-US" dirty="0"/>
              <a:t> algorithms.</a:t>
            </a:r>
          </a:p>
          <a:p>
            <a:pPr marL="285750" indent="-285750">
              <a:buFont typeface="Avenir Next LT Pro" panose="020B0504020202020204" pitchFamily="34" charset="0"/>
              <a:buChar char="×"/>
            </a:pPr>
            <a:r>
              <a:rPr lang="en-US" b="1" dirty="0"/>
              <a:t>Less control </a:t>
            </a:r>
            <a:r>
              <a:rPr lang="en-US" dirty="0"/>
              <a:t>over the model performance. </a:t>
            </a:r>
            <a:endParaRPr lang="en-GB" dirty="0"/>
          </a:p>
        </p:txBody>
      </p:sp>
      <p:sp>
        <p:nvSpPr>
          <p:cNvPr id="6" name="Title 1">
            <a:extLst>
              <a:ext uri="{FF2B5EF4-FFF2-40B4-BE49-F238E27FC236}">
                <a16:creationId xmlns:a16="http://schemas.microsoft.com/office/drawing/2014/main" id="{BE4E6D33-542B-4541-A276-07749B89D149}"/>
              </a:ext>
            </a:extLst>
          </p:cNvPr>
          <p:cNvSpPr txBox="1">
            <a:spLocks/>
          </p:cNvSpPr>
          <p:nvPr/>
        </p:nvSpPr>
        <p:spPr>
          <a:xfrm>
            <a:off x="5953125" y="892453"/>
            <a:ext cx="4343400" cy="8718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GB" b="1" dirty="0"/>
              <a:t>DISADVANTAGES</a:t>
            </a:r>
          </a:p>
        </p:txBody>
      </p:sp>
      <p:pic>
        <p:nvPicPr>
          <p:cNvPr id="10" name="Audio 9">
            <a:hlinkClick r:id="" action="ppaction://media"/>
            <a:extLst>
              <a:ext uri="{FF2B5EF4-FFF2-40B4-BE49-F238E27FC236}">
                <a16:creationId xmlns:a16="http://schemas.microsoft.com/office/drawing/2014/main" id="{0EF0689E-A722-4C30-89D8-1E0CD220DE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96575" y="5362575"/>
            <a:ext cx="1279525" cy="1279525"/>
          </a:xfrm>
          <a:prstGeom prst="rect">
            <a:avLst/>
          </a:prstGeom>
        </p:spPr>
      </p:pic>
    </p:spTree>
    <p:extLst>
      <p:ext uri="{BB962C8B-B14F-4D97-AF65-F5344CB8AC3E}">
        <p14:creationId xmlns:p14="http://schemas.microsoft.com/office/powerpoint/2010/main" val="1948509945"/>
      </p:ext>
    </p:extLst>
  </p:cSld>
  <p:clrMapOvr>
    <a:masterClrMapping/>
  </p:clrMapOvr>
  <mc:AlternateContent xmlns:mc="http://schemas.openxmlformats.org/markup-compatibility/2006">
    <mc:Choice xmlns:p14="http://schemas.microsoft.com/office/powerpoint/2010/main" Requires="p14">
      <p:transition p14:dur="10" advTm="58410"/>
    </mc:Choice>
    <mc:Fallback>
      <p:transition advTm="58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6A59C-5AE5-409F-B8F1-AC9B0788923E}"/>
              </a:ext>
            </a:extLst>
          </p:cNvPr>
          <p:cNvSpPr>
            <a:spLocks noGrp="1"/>
          </p:cNvSpPr>
          <p:nvPr>
            <p:ph type="title"/>
          </p:nvPr>
        </p:nvSpPr>
        <p:spPr>
          <a:xfrm>
            <a:off x="1066800" y="379904"/>
            <a:ext cx="9944911" cy="670640"/>
          </a:xfrm>
        </p:spPr>
        <p:txBody>
          <a:bodyPr/>
          <a:lstStyle/>
          <a:p>
            <a:r>
              <a:rPr lang="en-US" b="1" dirty="0"/>
              <a:t>WHAT IS A SUPPORT VECTOR MACHINE?</a:t>
            </a:r>
            <a:endParaRPr lang="en-GB" dirty="0"/>
          </a:p>
        </p:txBody>
      </p:sp>
      <p:sp>
        <p:nvSpPr>
          <p:cNvPr id="3" name="Content Placeholder 2">
            <a:extLst>
              <a:ext uri="{FF2B5EF4-FFF2-40B4-BE49-F238E27FC236}">
                <a16:creationId xmlns:a16="http://schemas.microsoft.com/office/drawing/2014/main" id="{8DA10FA1-9D73-4A9C-A8BF-E7C2F1CD8BDA}"/>
              </a:ext>
            </a:extLst>
          </p:cNvPr>
          <p:cNvSpPr>
            <a:spLocks noGrp="1"/>
          </p:cNvSpPr>
          <p:nvPr>
            <p:ph idx="1"/>
          </p:nvPr>
        </p:nvSpPr>
        <p:spPr>
          <a:xfrm>
            <a:off x="476047" y="1970082"/>
            <a:ext cx="11239905" cy="2917835"/>
          </a:xfrm>
        </p:spPr>
        <p:txBody>
          <a:bodyPr>
            <a:normAutofit fontScale="77500" lnSpcReduction="20000"/>
          </a:bodyPr>
          <a:lstStyle/>
          <a:p>
            <a:r>
              <a:rPr lang="en-US" sz="2000" dirty="0"/>
              <a:t>There are two types of SVM algorithms, depending on the kernel function:</a:t>
            </a:r>
          </a:p>
          <a:p>
            <a:pPr lvl="1"/>
            <a:r>
              <a:rPr lang="en-US" sz="1800" b="1" dirty="0"/>
              <a:t>Linear </a:t>
            </a:r>
            <a:r>
              <a:rPr lang="en-US" sz="1800" dirty="0"/>
              <a:t>and </a:t>
            </a:r>
            <a:r>
              <a:rPr lang="en-US" sz="1800" b="1" dirty="0"/>
              <a:t>non-linear</a:t>
            </a:r>
          </a:p>
          <a:p>
            <a:r>
              <a:rPr lang="en-US" sz="2000" dirty="0"/>
              <a:t>Linear kernel function deals with linearly-separable classes.</a:t>
            </a:r>
          </a:p>
          <a:p>
            <a:r>
              <a:rPr lang="en-US" sz="2000" dirty="0"/>
              <a:t>Non-linear kernel function deals with non-linearly separable data.</a:t>
            </a:r>
          </a:p>
          <a:p>
            <a:r>
              <a:rPr lang="en-US" sz="2000" dirty="0"/>
              <a:t>To gain a better understanding of the workings of the support vector machine, 4 integral concepts shall be examined:</a:t>
            </a:r>
          </a:p>
          <a:p>
            <a:pPr marL="628650" lvl="1" indent="-171450">
              <a:buFont typeface="Courier New" panose="02070309020205020404" pitchFamily="49" charset="0"/>
              <a:buChar char="o"/>
            </a:pPr>
            <a:r>
              <a:rPr lang="en-GB" sz="2000" b="1" i="1" dirty="0"/>
              <a:t>The separating hyperplane</a:t>
            </a:r>
          </a:p>
          <a:p>
            <a:pPr marL="628650" lvl="1" indent="-171450">
              <a:buFont typeface="Courier New" panose="02070309020205020404" pitchFamily="49" charset="0"/>
              <a:buChar char="o"/>
            </a:pPr>
            <a:r>
              <a:rPr lang="en-GB" sz="2000" b="1" i="1" dirty="0"/>
              <a:t>The maximum margin</a:t>
            </a:r>
          </a:p>
          <a:p>
            <a:pPr marL="628650" lvl="1" indent="-171450">
              <a:buFont typeface="Courier New" panose="02070309020205020404" pitchFamily="49" charset="0"/>
              <a:buChar char="o"/>
            </a:pPr>
            <a:r>
              <a:rPr lang="en-GB" sz="2000" b="1" i="1" dirty="0"/>
              <a:t>The soft margin</a:t>
            </a:r>
          </a:p>
          <a:p>
            <a:pPr marL="628650" lvl="1" indent="-171450">
              <a:buFont typeface="Courier New" panose="02070309020205020404" pitchFamily="49" charset="0"/>
              <a:buChar char="o"/>
            </a:pPr>
            <a:r>
              <a:rPr lang="en-GB" sz="2000" b="1" i="1" dirty="0"/>
              <a:t>The kernel function</a:t>
            </a:r>
          </a:p>
          <a:p>
            <a:pPr marL="274320" lvl="1" indent="0">
              <a:buNone/>
            </a:pPr>
            <a:endParaRPr lang="en-GB" dirty="0"/>
          </a:p>
        </p:txBody>
      </p:sp>
      <p:pic>
        <p:nvPicPr>
          <p:cNvPr id="14" name="Audio 13">
            <a:hlinkClick r:id="" action="ppaction://media"/>
            <a:extLst>
              <a:ext uri="{FF2B5EF4-FFF2-40B4-BE49-F238E27FC236}">
                <a16:creationId xmlns:a16="http://schemas.microsoft.com/office/drawing/2014/main" id="{EB93746A-2295-4BF6-B9C8-46BCF491DF9E}"/>
              </a:ext>
            </a:extLst>
          </p:cNvPr>
          <p:cNvPicPr>
            <a:picLocks noChangeAspect="1"/>
          </p:cNvPicPr>
          <p:nvPr>
            <a:audioFile r:link="rId1"/>
            <p:extLst>
              <p:ext uri="{DAA4B4D4-6D71-4841-9C94-3DE7FCFB9230}">
                <p14:media xmlns:p14="http://schemas.microsoft.com/office/powerpoint/2010/main" r:embed="rId2">
                  <p14:trim st="650"/>
                </p14:media>
              </p:ext>
            </p:extLst>
          </p:nvPr>
        </p:nvPicPr>
        <p:blipFill>
          <a:blip r:embed="rId5"/>
          <a:stretch>
            <a:fillRect/>
          </a:stretch>
        </p:blipFill>
        <p:spPr>
          <a:xfrm>
            <a:off x="10725150" y="5391150"/>
            <a:ext cx="1250950" cy="1250950"/>
          </a:xfrm>
          <a:prstGeom prst="rect">
            <a:avLst/>
          </a:prstGeom>
        </p:spPr>
      </p:pic>
    </p:spTree>
    <p:extLst>
      <p:ext uri="{BB962C8B-B14F-4D97-AF65-F5344CB8AC3E}">
        <p14:creationId xmlns:p14="http://schemas.microsoft.com/office/powerpoint/2010/main" val="3741324570"/>
      </p:ext>
    </p:extLst>
  </p:cSld>
  <p:clrMapOvr>
    <a:masterClrMapping/>
  </p:clrMapOvr>
  <mc:AlternateContent xmlns:mc="http://schemas.openxmlformats.org/markup-compatibility/2006">
    <mc:Choice xmlns:p14="http://schemas.microsoft.com/office/powerpoint/2010/main" Requires="p14">
      <p:transition p14:dur="10" advTm="51360"/>
    </mc:Choice>
    <mc:Fallback>
      <p:transition advTm="51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6A59C-5AE5-409F-B8F1-AC9B0788923E}"/>
              </a:ext>
            </a:extLst>
          </p:cNvPr>
          <p:cNvSpPr>
            <a:spLocks noGrp="1"/>
          </p:cNvSpPr>
          <p:nvPr>
            <p:ph type="title"/>
          </p:nvPr>
        </p:nvSpPr>
        <p:spPr>
          <a:xfrm>
            <a:off x="6579450" y="635688"/>
            <a:ext cx="4957553" cy="1645920"/>
          </a:xfrm>
        </p:spPr>
        <p:txBody>
          <a:bodyPr>
            <a:normAutofit/>
          </a:bodyPr>
          <a:lstStyle/>
          <a:p>
            <a:r>
              <a:rPr lang="en-US" b="1" dirty="0"/>
              <a:t>THE SEPARATING HYPERPLANE</a:t>
            </a:r>
            <a:endParaRPr lang="en-GB" b="1" dirty="0"/>
          </a:p>
        </p:txBody>
      </p:sp>
      <p:sp>
        <p:nvSpPr>
          <p:cNvPr id="73" name="Rectangle 72">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75" name="Rectangle 74">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1028" name="Picture 4" descr="See the source image">
            <a:extLst>
              <a:ext uri="{FF2B5EF4-FFF2-40B4-BE49-F238E27FC236}">
                <a16:creationId xmlns:a16="http://schemas.microsoft.com/office/drawing/2014/main" id="{3B85CBDC-F68F-4F46-9155-38B68D80F156}"/>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87709" y="960309"/>
            <a:ext cx="4414438" cy="223632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DA10FA1-9D73-4A9C-A8BF-E7C2F1CD8BDA}"/>
              </a:ext>
            </a:extLst>
          </p:cNvPr>
          <p:cNvSpPr>
            <a:spLocks noGrp="1"/>
          </p:cNvSpPr>
          <p:nvPr>
            <p:ph idx="1"/>
          </p:nvPr>
        </p:nvSpPr>
        <p:spPr>
          <a:xfrm>
            <a:off x="6579450" y="2246184"/>
            <a:ext cx="4957554" cy="3788855"/>
          </a:xfrm>
        </p:spPr>
        <p:txBody>
          <a:bodyPr>
            <a:normAutofit/>
          </a:bodyPr>
          <a:lstStyle/>
          <a:p>
            <a:r>
              <a:rPr lang="en-US" dirty="0"/>
              <a:t>Hyperplane is the equivalent of a straight line in a high-dimensional space.</a:t>
            </a:r>
          </a:p>
          <a:p>
            <a:r>
              <a:rPr lang="en-US" dirty="0"/>
              <a:t>The hyperplane is positioned such that it is as far as possible from the supporting vectors (i.e. in between the positive hyperplane and negative hyperplane).</a:t>
            </a:r>
          </a:p>
          <a:p>
            <a:r>
              <a:rPr lang="en-US" dirty="0"/>
              <a:t>Mathematically , the decision boundary (points x such that </a:t>
            </a:r>
            <a:r>
              <a:rPr lang="en-US" sz="1800" b="1" i="1" dirty="0" err="1"/>
              <a:t>w</a:t>
            </a:r>
            <a:r>
              <a:rPr lang="en-US" sz="1800" b="1" i="1" baseline="30000" dirty="0" err="1"/>
              <a:t>T</a:t>
            </a:r>
            <a:r>
              <a:rPr lang="en-US" sz="1800" b="1" i="1" baseline="30000" dirty="0"/>
              <a:t> </a:t>
            </a:r>
            <a:r>
              <a:rPr lang="en-US" sz="1800" b="1" i="1" kern="1200" dirty="0">
                <a:solidFill>
                  <a:srgbClr val="000000"/>
                </a:solidFill>
                <a:effectLst/>
                <a:latin typeface="Avenir Next LT Pro" panose="020B0504020202020204" pitchFamily="34" charset="0"/>
                <a:ea typeface="+mn-ea"/>
                <a:cs typeface="+mn-cs"/>
              </a:rPr>
              <a:t>• </a:t>
            </a:r>
            <a:r>
              <a:rPr lang="en-US" sz="1800" b="1" i="1" dirty="0"/>
              <a:t>x + b</a:t>
            </a:r>
            <a:r>
              <a:rPr lang="en-US" sz="1800" b="1" dirty="0"/>
              <a:t> = 0</a:t>
            </a:r>
            <a:r>
              <a:rPr lang="en-US" sz="1800" dirty="0"/>
              <a:t>)</a:t>
            </a:r>
            <a:r>
              <a:rPr lang="en-US" sz="1800" b="1" dirty="0"/>
              <a:t> </a:t>
            </a:r>
            <a:r>
              <a:rPr lang="en-US" sz="1800" dirty="0"/>
              <a:t>divides the plane into two sets depending on the sign of </a:t>
            </a:r>
            <a:r>
              <a:rPr lang="en-US" sz="1800" dirty="0" err="1"/>
              <a:t>w</a:t>
            </a:r>
            <a:r>
              <a:rPr lang="en-US" sz="1800" baseline="30000" dirty="0" err="1"/>
              <a:t>T</a:t>
            </a:r>
            <a:r>
              <a:rPr lang="en-US" sz="1800" baseline="30000" dirty="0"/>
              <a:t> </a:t>
            </a:r>
            <a:r>
              <a:rPr lang="en-US" sz="1800" dirty="0"/>
              <a:t>x + b.</a:t>
            </a:r>
          </a:p>
          <a:p>
            <a:pPr lvl="1"/>
            <a:r>
              <a:rPr lang="en-US" sz="1600" b="1" dirty="0"/>
              <a:t>Positive class: </a:t>
            </a:r>
            <a:r>
              <a:rPr lang="en-US" sz="1600" dirty="0"/>
              <a:t>where </a:t>
            </a:r>
            <a:r>
              <a:rPr lang="en-US" sz="1600" dirty="0" err="1"/>
              <a:t>w</a:t>
            </a:r>
            <a:r>
              <a:rPr lang="en-US" sz="1600" baseline="30000" dirty="0" err="1"/>
              <a:t>T</a:t>
            </a:r>
            <a:r>
              <a:rPr lang="en-US" sz="1600" baseline="30000" dirty="0"/>
              <a:t> </a:t>
            </a:r>
            <a:r>
              <a:rPr lang="en-US" sz="1600" dirty="0"/>
              <a:t>x + b</a:t>
            </a:r>
            <a:r>
              <a:rPr lang="en-US" sz="1600" b="1" dirty="0"/>
              <a:t> </a:t>
            </a:r>
            <a:r>
              <a:rPr lang="en-US" sz="1600" dirty="0"/>
              <a:t>&gt; 0 </a:t>
            </a:r>
            <a:r>
              <a:rPr lang="en-US" sz="1600" b="1" dirty="0">
                <a:sym typeface="Wingdings" panose="05000000000000000000" pitchFamily="2" charset="2"/>
              </a:rPr>
              <a:t> +1</a:t>
            </a:r>
            <a:endParaRPr lang="en-US" sz="1600" b="1" dirty="0"/>
          </a:p>
          <a:p>
            <a:pPr lvl="1"/>
            <a:r>
              <a:rPr lang="en-US" sz="1600" b="1" dirty="0"/>
              <a:t>Negative class: </a:t>
            </a:r>
            <a:r>
              <a:rPr lang="en-US" sz="1600" dirty="0"/>
              <a:t>where </a:t>
            </a:r>
            <a:r>
              <a:rPr lang="en-US" sz="1600" dirty="0" err="1"/>
              <a:t>w</a:t>
            </a:r>
            <a:r>
              <a:rPr lang="en-US" sz="1600" baseline="30000" dirty="0" err="1"/>
              <a:t>T</a:t>
            </a:r>
            <a:r>
              <a:rPr lang="en-US" sz="1600" baseline="30000" dirty="0"/>
              <a:t> </a:t>
            </a:r>
            <a:r>
              <a:rPr lang="en-US" sz="1600" dirty="0"/>
              <a:t>x + b</a:t>
            </a:r>
            <a:r>
              <a:rPr lang="en-US" sz="1600" b="1" dirty="0"/>
              <a:t> </a:t>
            </a:r>
            <a:r>
              <a:rPr lang="en-US" sz="1600" dirty="0"/>
              <a:t>&lt; 0</a:t>
            </a:r>
            <a:r>
              <a:rPr lang="en-US" sz="1600" b="1" dirty="0"/>
              <a:t> </a:t>
            </a:r>
            <a:r>
              <a:rPr lang="en-US" sz="1600" b="1" dirty="0">
                <a:sym typeface="Wingdings" panose="05000000000000000000" pitchFamily="2" charset="2"/>
              </a:rPr>
              <a:t> -1</a:t>
            </a:r>
            <a:endParaRPr lang="en-US" sz="1600" b="1" dirty="0"/>
          </a:p>
        </p:txBody>
      </p:sp>
      <p:sp>
        <p:nvSpPr>
          <p:cNvPr id="13" name="TextBox 12">
            <a:extLst>
              <a:ext uri="{FF2B5EF4-FFF2-40B4-BE49-F238E27FC236}">
                <a16:creationId xmlns:a16="http://schemas.microsoft.com/office/drawing/2014/main" id="{294AE366-7591-418A-95F4-8378FCA8C5EC}"/>
              </a:ext>
            </a:extLst>
          </p:cNvPr>
          <p:cNvSpPr txBox="1"/>
          <p:nvPr/>
        </p:nvSpPr>
        <p:spPr>
          <a:xfrm>
            <a:off x="904705" y="3070030"/>
            <a:ext cx="4927424" cy="338554"/>
          </a:xfrm>
          <a:prstGeom prst="rect">
            <a:avLst/>
          </a:prstGeom>
          <a:noFill/>
        </p:spPr>
        <p:txBody>
          <a:bodyPr wrap="square">
            <a:spAutoFit/>
          </a:bodyPr>
          <a:lstStyle/>
          <a:p>
            <a:pPr algn="just"/>
            <a:r>
              <a:rPr lang="en-GB" sz="800" dirty="0"/>
              <a:t>https://1.bp.blogspot.com/-K8qVBF8FKpk/WVnU0CDKPzI/AAAAAAAABy4/X-otWS8WuickSKOu0JNEjergkePulalZQCLcBGAs/s1600/Capture.PNG</a:t>
            </a:r>
          </a:p>
        </p:txBody>
      </p:sp>
      <p:pic>
        <p:nvPicPr>
          <p:cNvPr id="14" name="Picture 13">
            <a:extLst>
              <a:ext uri="{FF2B5EF4-FFF2-40B4-BE49-F238E27FC236}">
                <a16:creationId xmlns:a16="http://schemas.microsoft.com/office/drawing/2014/main" id="{E4B513AF-EF7C-4F1E-990A-98096116B5E3}"/>
              </a:ext>
            </a:extLst>
          </p:cNvPr>
          <p:cNvPicPr>
            <a:picLocks noChangeAspect="1"/>
          </p:cNvPicPr>
          <p:nvPr/>
        </p:nvPicPr>
        <p:blipFill>
          <a:blip r:embed="rId6"/>
          <a:stretch>
            <a:fillRect/>
          </a:stretch>
        </p:blipFill>
        <p:spPr>
          <a:xfrm>
            <a:off x="1012309" y="3589518"/>
            <a:ext cx="4712215" cy="2180054"/>
          </a:xfrm>
          <a:prstGeom prst="rect">
            <a:avLst/>
          </a:prstGeom>
        </p:spPr>
      </p:pic>
      <p:sp>
        <p:nvSpPr>
          <p:cNvPr id="21" name="TextBox 20">
            <a:extLst>
              <a:ext uri="{FF2B5EF4-FFF2-40B4-BE49-F238E27FC236}">
                <a16:creationId xmlns:a16="http://schemas.microsoft.com/office/drawing/2014/main" id="{B3C1802F-1E02-4717-B827-836E2D7FE396}"/>
              </a:ext>
            </a:extLst>
          </p:cNvPr>
          <p:cNvSpPr txBox="1"/>
          <p:nvPr/>
        </p:nvSpPr>
        <p:spPr>
          <a:xfrm>
            <a:off x="1012309" y="5804207"/>
            <a:ext cx="4489838" cy="230832"/>
          </a:xfrm>
          <a:prstGeom prst="rect">
            <a:avLst/>
          </a:prstGeom>
          <a:noFill/>
        </p:spPr>
        <p:txBody>
          <a:bodyPr wrap="square">
            <a:spAutoFit/>
          </a:bodyPr>
          <a:lstStyle/>
          <a:p>
            <a:r>
              <a:rPr lang="en-US" sz="900" kern="1200" dirty="0">
                <a:solidFill>
                  <a:srgbClr val="000000"/>
                </a:solidFill>
                <a:effectLst/>
                <a:latin typeface="Avenir Next LT Pro" panose="020B0504020202020204" pitchFamily="34" charset="0"/>
                <a:ea typeface="+mn-ea"/>
                <a:cs typeface="+mn-cs"/>
              </a:rPr>
              <a:t>Figure 1 (A User’s Guide to Support Vector Machines by Asa B. and Weston J.)</a:t>
            </a:r>
            <a:endParaRPr lang="en-GB" sz="900" i="1" dirty="0"/>
          </a:p>
        </p:txBody>
      </p:sp>
      <p:pic>
        <p:nvPicPr>
          <p:cNvPr id="27" name="Audio 26">
            <a:hlinkClick r:id="" action="ppaction://media"/>
            <a:extLst>
              <a:ext uri="{FF2B5EF4-FFF2-40B4-BE49-F238E27FC236}">
                <a16:creationId xmlns:a16="http://schemas.microsoft.com/office/drawing/2014/main" id="{E69D40DC-B136-46F2-8412-4CBCCE4ACC62}"/>
              </a:ext>
            </a:extLst>
          </p:cNvPr>
          <p:cNvPicPr>
            <a:picLocks noChangeAspect="1"/>
          </p:cNvPicPr>
          <p:nvPr>
            <a:audioFile r:link="rId1"/>
            <p:extLst>
              <p:ext uri="{DAA4B4D4-6D71-4841-9C94-3DE7FCFB9230}">
                <p14:media xmlns:p14="http://schemas.microsoft.com/office/powerpoint/2010/main" r:embed="rId2">
                  <p14:trim st="700"/>
                </p14:media>
              </p:ext>
            </p:extLst>
          </p:nvPr>
        </p:nvPicPr>
        <p:blipFill>
          <a:blip r:embed="rId7"/>
          <a:stretch>
            <a:fillRect/>
          </a:stretch>
        </p:blipFill>
        <p:spPr>
          <a:xfrm>
            <a:off x="10706100" y="5372100"/>
            <a:ext cx="1270000" cy="1270000"/>
          </a:xfrm>
          <a:prstGeom prst="rect">
            <a:avLst/>
          </a:prstGeom>
        </p:spPr>
      </p:pic>
    </p:spTree>
    <p:extLst>
      <p:ext uri="{BB962C8B-B14F-4D97-AF65-F5344CB8AC3E}">
        <p14:creationId xmlns:p14="http://schemas.microsoft.com/office/powerpoint/2010/main" val="1622871082"/>
      </p:ext>
    </p:extLst>
  </p:cSld>
  <p:clrMapOvr>
    <a:masterClrMapping/>
  </p:clrMapOvr>
  <mc:AlternateContent xmlns:mc="http://schemas.openxmlformats.org/markup-compatibility/2006">
    <mc:Choice xmlns:p14="http://schemas.microsoft.com/office/powerpoint/2010/main" Requires="p14">
      <p:transition p14:dur="10" advTm="64090"/>
    </mc:Choice>
    <mc:Fallback>
      <p:transition advTm="64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19AACD-39A2-4E1B-B0E7-98DFAD51A766}"/>
              </a:ext>
            </a:extLst>
          </p:cNvPr>
          <p:cNvSpPr>
            <a:spLocks noGrp="1"/>
          </p:cNvSpPr>
          <p:nvPr>
            <p:ph type="title"/>
          </p:nvPr>
        </p:nvSpPr>
        <p:spPr>
          <a:xfrm>
            <a:off x="6776845" y="604726"/>
            <a:ext cx="4941173" cy="1345449"/>
          </a:xfrm>
        </p:spPr>
        <p:txBody>
          <a:bodyPr vert="horz" lIns="91440" tIns="45720" rIns="91440" bIns="45720" rtlCol="0">
            <a:normAutofit/>
          </a:bodyPr>
          <a:lstStyle/>
          <a:p>
            <a:r>
              <a:rPr lang="en-US" b="1" dirty="0"/>
              <a:t>MAXIMUM MARGIN</a:t>
            </a:r>
            <a:endParaRPr lang="en-US" b="1"/>
          </a:p>
        </p:txBody>
      </p:sp>
      <p:pic>
        <p:nvPicPr>
          <p:cNvPr id="10" name="Picture 9">
            <a:extLst>
              <a:ext uri="{FF2B5EF4-FFF2-40B4-BE49-F238E27FC236}">
                <a16:creationId xmlns:a16="http://schemas.microsoft.com/office/drawing/2014/main" id="{BAD862AB-8469-48EF-8A2A-35DEDC0EBD03}"/>
              </a:ext>
            </a:extLst>
          </p:cNvPr>
          <p:cNvPicPr>
            <a:picLocks noChangeAspect="1"/>
          </p:cNvPicPr>
          <p:nvPr/>
        </p:nvPicPr>
        <p:blipFill>
          <a:blip r:embed="rId5"/>
          <a:stretch>
            <a:fillRect/>
          </a:stretch>
        </p:blipFill>
        <p:spPr>
          <a:xfrm>
            <a:off x="643468" y="718701"/>
            <a:ext cx="5060992" cy="2530496"/>
          </a:xfrm>
          <a:prstGeom prst="rect">
            <a:avLst/>
          </a:prstGeom>
        </p:spPr>
      </p:pic>
      <p:pic>
        <p:nvPicPr>
          <p:cNvPr id="8" name="Content Placeholder 7">
            <a:extLst>
              <a:ext uri="{FF2B5EF4-FFF2-40B4-BE49-F238E27FC236}">
                <a16:creationId xmlns:a16="http://schemas.microsoft.com/office/drawing/2014/main" id="{2B14E015-CB92-4456-9A96-9C8BC197B9DC}"/>
              </a:ext>
            </a:extLst>
          </p:cNvPr>
          <p:cNvPicPr>
            <a:picLocks noChangeAspect="1"/>
          </p:cNvPicPr>
          <p:nvPr/>
        </p:nvPicPr>
        <p:blipFill>
          <a:blip r:embed="rId6"/>
          <a:stretch>
            <a:fillRect/>
          </a:stretch>
        </p:blipFill>
        <p:spPr>
          <a:xfrm>
            <a:off x="743711" y="3419027"/>
            <a:ext cx="4523613" cy="2771795"/>
          </a:xfrm>
          <a:prstGeom prst="rect">
            <a:avLst/>
          </a:prstGeom>
        </p:spPr>
      </p:pic>
      <p:sp>
        <p:nvSpPr>
          <p:cNvPr id="21" name="Content Placeholder 20">
            <a:extLst>
              <a:ext uri="{FF2B5EF4-FFF2-40B4-BE49-F238E27FC236}">
                <a16:creationId xmlns:a16="http://schemas.microsoft.com/office/drawing/2014/main" id="{639C7BE5-792E-FE57-5D2D-F725C6DE2424}"/>
              </a:ext>
            </a:extLst>
          </p:cNvPr>
          <p:cNvSpPr>
            <a:spLocks noGrp="1"/>
          </p:cNvSpPr>
          <p:nvPr>
            <p:ph idx="1"/>
          </p:nvPr>
        </p:nvSpPr>
        <p:spPr>
          <a:xfrm>
            <a:off x="6846137" y="1857375"/>
            <a:ext cx="4602152" cy="4161612"/>
          </a:xfrm>
        </p:spPr>
        <p:txBody>
          <a:bodyPr>
            <a:normAutofit/>
          </a:bodyPr>
          <a:lstStyle/>
          <a:p>
            <a:r>
              <a:rPr lang="en-US" dirty="0"/>
              <a:t>A margin is the geometric distance between the closest point in dataset to the hyperplane.</a:t>
            </a:r>
          </a:p>
          <a:p>
            <a:r>
              <a:rPr lang="en-US" dirty="0"/>
              <a:t>The distance between the positive hyperplane and negative hyperplane is called the </a:t>
            </a:r>
            <a:r>
              <a:rPr lang="en-US" b="1" dirty="0"/>
              <a:t>maximum margin</a:t>
            </a:r>
            <a:r>
              <a:rPr lang="en-US" dirty="0"/>
              <a:t>. </a:t>
            </a:r>
          </a:p>
          <a:p>
            <a:r>
              <a:rPr lang="en-US" dirty="0"/>
              <a:t>The hyperplane </a:t>
            </a:r>
            <a:r>
              <a:rPr lang="en-US" dirty="0" err="1"/>
              <a:t>maximises</a:t>
            </a:r>
            <a:r>
              <a:rPr lang="en-US" dirty="0"/>
              <a:t> the width of the decision boundary between both classes.</a:t>
            </a:r>
          </a:p>
          <a:p>
            <a:r>
              <a:rPr lang="en-US" dirty="0"/>
              <a:t>Mathematically,  the maximum margin classifier is the function that</a:t>
            </a:r>
            <a:r>
              <a:rPr lang="en-US" b="1" dirty="0"/>
              <a:t> </a:t>
            </a:r>
            <a:r>
              <a:rPr lang="en-US" b="1" dirty="0" err="1"/>
              <a:t>maximises</a:t>
            </a:r>
            <a:r>
              <a:rPr lang="en-US" b="1" dirty="0"/>
              <a:t> 1/||w||, </a:t>
            </a:r>
            <a:r>
              <a:rPr lang="en-US" dirty="0"/>
              <a:t>which is equivalent to </a:t>
            </a:r>
            <a:r>
              <a:rPr lang="en-US" b="1" dirty="0"/>
              <a:t>minimizing ||w||</a:t>
            </a:r>
            <a:r>
              <a:rPr lang="en-US" b="1" baseline="30000" dirty="0"/>
              <a:t>2</a:t>
            </a:r>
            <a:r>
              <a:rPr lang="en-US" b="1" dirty="0"/>
              <a:t>. </a:t>
            </a:r>
            <a:r>
              <a:rPr lang="en-US" dirty="0"/>
              <a:t>||w|| is length of vector w.</a:t>
            </a:r>
          </a:p>
          <a:p>
            <a:r>
              <a:rPr lang="en-US" dirty="0"/>
              <a:t>Maximum margin is given by:</a:t>
            </a:r>
          </a:p>
          <a:p>
            <a:pPr lvl="1"/>
            <a:endParaRPr lang="en-US" dirty="0"/>
          </a:p>
        </p:txBody>
      </p:sp>
      <p:sp>
        <p:nvSpPr>
          <p:cNvPr id="7" name="TextBox 6">
            <a:extLst>
              <a:ext uri="{FF2B5EF4-FFF2-40B4-BE49-F238E27FC236}">
                <a16:creationId xmlns:a16="http://schemas.microsoft.com/office/drawing/2014/main" id="{209B4ECB-1DD8-45C7-A834-449F3787EB3C}"/>
              </a:ext>
            </a:extLst>
          </p:cNvPr>
          <p:cNvSpPr txBox="1"/>
          <p:nvPr/>
        </p:nvSpPr>
        <p:spPr>
          <a:xfrm>
            <a:off x="6846137" y="2303563"/>
            <a:ext cx="4602152" cy="3715424"/>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endParaRPr lang="en-US" dirty="0"/>
          </a:p>
        </p:txBody>
      </p:sp>
      <p:sp>
        <p:nvSpPr>
          <p:cNvPr id="19" name="TextBox 18">
            <a:extLst>
              <a:ext uri="{FF2B5EF4-FFF2-40B4-BE49-F238E27FC236}">
                <a16:creationId xmlns:a16="http://schemas.microsoft.com/office/drawing/2014/main" id="{A00D8F2C-7BFC-422C-826E-2B95D927285C}"/>
              </a:ext>
            </a:extLst>
          </p:cNvPr>
          <p:cNvSpPr txBox="1"/>
          <p:nvPr/>
        </p:nvSpPr>
        <p:spPr>
          <a:xfrm>
            <a:off x="643468" y="6276975"/>
            <a:ext cx="5060992" cy="230832"/>
          </a:xfrm>
          <a:prstGeom prst="rect">
            <a:avLst/>
          </a:prstGeom>
          <a:noFill/>
        </p:spPr>
        <p:txBody>
          <a:bodyPr wrap="square">
            <a:spAutoFit/>
          </a:bodyPr>
          <a:lstStyle/>
          <a:p>
            <a:r>
              <a:rPr lang="en-US" sz="900" kern="1200" dirty="0">
                <a:solidFill>
                  <a:srgbClr val="000000"/>
                </a:solidFill>
                <a:effectLst/>
                <a:latin typeface="Avenir Next LT Pro" panose="020B0504020202020204" pitchFamily="34" charset="0"/>
                <a:ea typeface="+mn-ea"/>
                <a:cs typeface="+mn-cs"/>
              </a:rPr>
              <a:t>Figure 2 (A User’s Guide to Support Vector Machines by Asa B. and Weston J.)</a:t>
            </a:r>
            <a:endParaRPr lang="en-GB" sz="900" i="1" dirty="0"/>
          </a:p>
        </p:txBody>
      </p:sp>
      <p:pic>
        <p:nvPicPr>
          <p:cNvPr id="16" name="Picture 15">
            <a:extLst>
              <a:ext uri="{FF2B5EF4-FFF2-40B4-BE49-F238E27FC236}">
                <a16:creationId xmlns:a16="http://schemas.microsoft.com/office/drawing/2014/main" id="{9A850734-4739-4A41-90F2-160F9F42993A}"/>
              </a:ext>
            </a:extLst>
          </p:cNvPr>
          <p:cNvPicPr>
            <a:picLocks noChangeAspect="1"/>
          </p:cNvPicPr>
          <p:nvPr/>
        </p:nvPicPr>
        <p:blipFill>
          <a:blip r:embed="rId7"/>
          <a:stretch>
            <a:fillRect/>
          </a:stretch>
        </p:blipFill>
        <p:spPr>
          <a:xfrm>
            <a:off x="7309514" y="5371278"/>
            <a:ext cx="3875834" cy="843285"/>
          </a:xfrm>
          <a:prstGeom prst="rect">
            <a:avLst/>
          </a:prstGeom>
        </p:spPr>
      </p:pic>
      <p:pic>
        <p:nvPicPr>
          <p:cNvPr id="36" name="Audio 35">
            <a:hlinkClick r:id="" action="ppaction://media"/>
            <a:extLst>
              <a:ext uri="{FF2B5EF4-FFF2-40B4-BE49-F238E27FC236}">
                <a16:creationId xmlns:a16="http://schemas.microsoft.com/office/drawing/2014/main" id="{D798532C-307D-4077-9909-CA0F70DC9C71}"/>
              </a:ext>
            </a:extLst>
          </p:cNvPr>
          <p:cNvPicPr>
            <a:picLocks noChangeAspect="1"/>
          </p:cNvPicPr>
          <p:nvPr>
            <a:audioFile r:link="rId1"/>
            <p:extLst>
              <p:ext uri="{DAA4B4D4-6D71-4841-9C94-3DE7FCFB9230}">
                <p14:media xmlns:p14="http://schemas.microsoft.com/office/powerpoint/2010/main" r:embed="rId2">
                  <p14:trim st="700" end="3160.4693"/>
                </p14:media>
              </p:ext>
            </p:extLst>
          </p:nvPr>
        </p:nvPicPr>
        <p:blipFill>
          <a:blip r:embed="rId8"/>
          <a:stretch>
            <a:fillRect/>
          </a:stretch>
        </p:blipFill>
        <p:spPr>
          <a:xfrm>
            <a:off x="10630651" y="5296651"/>
            <a:ext cx="1345449" cy="1345449"/>
          </a:xfrm>
          <a:prstGeom prst="rect">
            <a:avLst/>
          </a:prstGeom>
        </p:spPr>
      </p:pic>
    </p:spTree>
    <p:extLst>
      <p:ext uri="{BB962C8B-B14F-4D97-AF65-F5344CB8AC3E}">
        <p14:creationId xmlns:p14="http://schemas.microsoft.com/office/powerpoint/2010/main" val="3348339304"/>
      </p:ext>
    </p:extLst>
  </p:cSld>
  <p:clrMapOvr>
    <a:masterClrMapping/>
  </p:clrMapOvr>
  <mc:AlternateContent xmlns:mc="http://schemas.openxmlformats.org/markup-compatibility/2006">
    <mc:Choice xmlns:p14="http://schemas.microsoft.com/office/powerpoint/2010/main" Requires="p14">
      <p:transition p14:dur="10" advTm="50500"/>
    </mc:Choice>
    <mc:Fallback>
      <p:transition advTm="50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6"/>
                </p:tgtEl>
              </p:cMediaNode>
            </p:audio>
          </p:childTnLst>
        </p:cTn>
      </p:par>
    </p:tnLst>
  </p:timing>
  <p:extLst>
    <p:ext uri="{3A86A75C-4F4B-4683-9AE1-C65F6400EC91}">
      <p14:laserTraceLst xmlns:p14="http://schemas.microsoft.com/office/powerpoint/2010/main">
        <p14:tracePtLst>
          <p14:tracePt t="20924" x="4262438" y="6143625"/>
          <p14:tracePt t="21159" x="1724025" y="6107113"/>
          <p14:tracePt t="21171" x="1847850" y="5454650"/>
          <p14:tracePt t="21178" x="1897063" y="5146675"/>
          <p14:tracePt t="21188" x="1957388" y="4924425"/>
          <p14:tracePt t="21200" x="2019300" y="4703763"/>
          <p14:tracePt t="21210" x="2093913" y="4457700"/>
          <p14:tracePt t="21222" x="2155825" y="4271963"/>
          <p14:tracePt t="21234" x="2216150" y="4111625"/>
          <p14:tracePt t="21247" x="2303463" y="3890963"/>
          <p14:tracePt t="21258" x="2389188" y="3730625"/>
          <p14:tracePt t="21271" x="2487613" y="3557588"/>
          <p14:tracePt t="21284" x="2562225" y="3448050"/>
          <p14:tracePt t="21294" x="2660650" y="3360738"/>
          <p14:tracePt t="21307" x="2733675" y="3251200"/>
          <p14:tracePt t="21320" x="2759075" y="3201988"/>
          <p14:tracePt t="21335" x="2808288" y="3151188"/>
          <p14:tracePt t="21344" x="2844800" y="3090863"/>
          <p14:tracePt t="21356" x="2870200" y="3041650"/>
          <p14:tracePt t="21369" x="2894013" y="2992438"/>
          <p14:tracePt t="21379" x="2919413" y="2930525"/>
          <p14:tracePt t="21393" x="2955925" y="2881313"/>
          <p14:tracePt t="21403" x="2968625" y="2855913"/>
          <p14:tracePt t="21415" x="2979738" y="2806700"/>
          <p14:tracePt t="21419" x="2992438" y="2795588"/>
          <p14:tracePt t="21427" x="3028950" y="2708275"/>
          <p14:tracePt t="21440" x="3090863" y="2573338"/>
          <p14:tracePt t="21452" x="3165475" y="2389188"/>
          <p14:tracePt t="21463" x="3238500" y="2192338"/>
          <p14:tracePt t="21476" x="3300413" y="2006600"/>
          <p14:tracePt t="21487" x="3336925" y="1858963"/>
          <p14:tracePt t="21502" x="3375025" y="1724025"/>
          <p14:tracePt t="21511" x="3386138" y="1600200"/>
          <p14:tracePt t="21523" x="3411538" y="1489075"/>
          <p14:tracePt t="21537" x="3448050" y="1379538"/>
          <p14:tracePt t="21548" x="3460750" y="1292225"/>
          <p14:tracePt t="21559" x="3497263" y="1206500"/>
          <p14:tracePt t="21570" x="3509963" y="1120775"/>
          <p14:tracePt t="21586" x="3533775" y="1033463"/>
          <p14:tracePt t="21595" x="3546475" y="973138"/>
          <p14:tracePt t="21607" x="3571875" y="885825"/>
          <p14:tracePt t="21618" x="3582988" y="836613"/>
          <p14:tracePt t="21632" x="3582988" y="812800"/>
          <p14:tracePt t="21636" x="3582988" y="776288"/>
          <p14:tracePt t="21645" x="3582988" y="750888"/>
          <p14:tracePt t="21655" x="3582988" y="701675"/>
          <p14:tracePt t="21668" x="3582988" y="677863"/>
          <p14:tracePt t="21679" x="3582988" y="665163"/>
          <p14:tracePt t="21691" x="3582988" y="639763"/>
          <p14:tracePt t="21718" x="3571875" y="639763"/>
          <p14:tracePt t="21739" x="3533775" y="639763"/>
          <p14:tracePt t="21762" x="3509963" y="639763"/>
          <p14:tracePt t="21776" x="3484563" y="652463"/>
          <p14:tracePt t="21787" x="3460750" y="665163"/>
          <p14:tracePt t="21802" x="3448050" y="677863"/>
          <p14:tracePt t="21811" x="3411538" y="701675"/>
          <p14:tracePt t="21823" x="3398838" y="727075"/>
          <p14:tracePt t="21836" x="3386138" y="750888"/>
          <p14:tracePt t="21849" x="3375025" y="763588"/>
          <p14:tracePt t="21859" x="3375025" y="776288"/>
          <p14:tracePt t="21871" x="3362325" y="800100"/>
          <p14:tracePt t="21885" x="3349625" y="825500"/>
          <p14:tracePt t="21894" x="3325813" y="836613"/>
          <p14:tracePt t="21907" x="3325813" y="849313"/>
          <p14:tracePt t="21934" x="3313113" y="862013"/>
          <p14:tracePt t="21947" x="3313113" y="874713"/>
          <p14:tracePt t="21956" x="3300413" y="885825"/>
          <p14:tracePt t="21980" x="3287713" y="923925"/>
          <p14:tracePt t="21992" x="3276600" y="935038"/>
          <p14:tracePt t="22002" x="3276600" y="947738"/>
          <p14:tracePt t="22019" x="3263900" y="947738"/>
          <p14:tracePt t="22027" x="3263900" y="960438"/>
          <p14:tracePt t="22039" x="3263900" y="973138"/>
          <p14:tracePt t="22074" x="3251200" y="984250"/>
          <p14:tracePt t="22101" x="3251200" y="996950"/>
          <p14:tracePt t="22111" x="3225800" y="1009650"/>
          <p14:tracePt t="22123" x="3225800" y="1046163"/>
          <p14:tracePt t="22135" x="3214688" y="1071563"/>
          <p14:tracePt t="22147" x="3201988" y="1120775"/>
          <p14:tracePt t="22159" x="3176588" y="1157288"/>
          <p14:tracePt t="22171" x="3140075" y="1193800"/>
          <p14:tracePt t="22185" x="3127375" y="1231900"/>
          <p14:tracePt t="22194" x="3103563" y="1281113"/>
          <p14:tracePt t="22208" x="3078163" y="1304925"/>
          <p14:tracePt t="22219" x="3041650" y="1366838"/>
          <p14:tracePt t="22231" x="3028950" y="1366838"/>
          <p14:tracePt t="22236" x="2992438" y="1403350"/>
          <p14:tracePt t="22243" x="2979738" y="1428750"/>
          <p14:tracePt t="22255" x="2955925" y="1439863"/>
          <p14:tracePt t="22268" x="2943225" y="1452563"/>
          <p14:tracePt t="22278" x="2930525" y="1452563"/>
          <p14:tracePt t="22291" x="2919413" y="1465263"/>
          <p14:tracePt t="22363" x="2919413" y="1452563"/>
          <p14:tracePt t="22388" x="2919413" y="1439863"/>
          <p14:tracePt t="22411" x="2919413" y="1428750"/>
          <p14:tracePt t="22448" x="2919413" y="1416050"/>
          <p14:tracePt t="22484" x="2919413" y="1403350"/>
          <p14:tracePt t="22519" x="2919413" y="1390650"/>
          <p14:tracePt t="22544" x="2930525" y="1366838"/>
          <p14:tracePt t="22556" x="2943225" y="1354138"/>
          <p14:tracePt t="22569" x="2943225" y="1341438"/>
          <p14:tracePt t="22582" x="2955925" y="1330325"/>
          <p14:tracePt t="22591" x="2968625" y="1330325"/>
          <p14:tracePt t="22604" x="2968625" y="1317625"/>
          <p14:tracePt t="22620" x="2979738" y="1304925"/>
          <p14:tracePt t="22639" x="3005138" y="1304925"/>
          <p14:tracePt t="22653" x="3005138" y="1292225"/>
          <p14:tracePt t="22677" x="3017838" y="1292225"/>
          <p14:tracePt t="22686" x="3017838" y="1268413"/>
          <p14:tracePt t="22711" x="3028950" y="1268413"/>
          <p14:tracePt t="22721" x="3028950" y="1255713"/>
          <p14:tracePt t="22745" x="3041650" y="1255713"/>
          <p14:tracePt t="22769" x="3041650" y="1243013"/>
          <p14:tracePt t="22782" x="3041650" y="1231900"/>
          <p14:tracePt t="22816" x="3041650" y="1219200"/>
          <p14:tracePt t="22864" x="3041650" y="1206500"/>
          <p14:tracePt t="22924" x="3041650" y="1193800"/>
          <p14:tracePt t="22948" x="3054350" y="1193800"/>
          <p14:tracePt t="24200" x="0" y="0"/>
        </p14:tracePtLst>
        <p14:tracePtLst>
          <p14:tracePt t="49451" x="4181475" y="6176963"/>
          <p14:tracePt t="49558" x="3276600" y="6340475"/>
          <p14:tracePt t="49570" x="3989388" y="6045200"/>
          <p14:tracePt t="49582" x="4643438" y="5786438"/>
          <p14:tracePt t="49594" x="5246688" y="5602288"/>
          <p14:tracePt t="49605" x="5813425" y="5467350"/>
          <p14:tracePt t="49618" x="6378575" y="5356225"/>
          <p14:tracePt t="49629" x="6846888" y="5268913"/>
          <p14:tracePt t="49643" x="7043738" y="5245100"/>
          <p14:tracePt t="49645" x="7216775" y="5219700"/>
          <p14:tracePt t="49653" x="7548563" y="5208588"/>
          <p14:tracePt t="49666" x="7796213" y="5183188"/>
          <p14:tracePt t="49678" x="7993063" y="5183188"/>
          <p14:tracePt t="49689" x="8153400" y="5146675"/>
          <p14:tracePt t="49701" x="8251825" y="5146675"/>
          <p14:tracePt t="49713" x="8337550" y="5121275"/>
          <p14:tracePt t="49728" x="8386763" y="5110163"/>
          <p14:tracePt t="49737" x="8448675" y="5110163"/>
          <p14:tracePt t="49750" x="8472488" y="5097463"/>
          <p14:tracePt t="49761" x="8521700" y="5097463"/>
          <p14:tracePt t="49774" x="8547100" y="5097463"/>
          <p14:tracePt t="49786" x="8570913" y="5097463"/>
          <p14:tracePt t="49798" x="8609013" y="5110163"/>
          <p14:tracePt t="49813" x="8620125" y="5121275"/>
          <p14:tracePt t="49824" x="8658225" y="5121275"/>
          <p14:tracePt t="49834" x="8694738" y="5121275"/>
          <p14:tracePt t="49846" x="8731250" y="5121275"/>
          <p14:tracePt t="49859" x="8780463" y="5121275"/>
          <p14:tracePt t="49871" x="8816975" y="5121275"/>
          <p14:tracePt t="49882" x="8855075" y="5133975"/>
          <p14:tracePt t="49897" x="8866188" y="5146675"/>
          <p14:tracePt t="49906" x="8878888" y="5146675"/>
          <p14:tracePt t="49919" x="8891588" y="5170488"/>
          <p14:tracePt t="49942" x="8891588" y="5183188"/>
          <p14:tracePt t="49956" x="8891588" y="5208588"/>
          <p14:tracePt t="49965" x="8878888" y="5232400"/>
          <p14:tracePt t="49980" x="8866188" y="5257800"/>
          <p14:tracePt t="49991" x="8855075" y="5307013"/>
          <p14:tracePt t="50002" x="8855075" y="5368925"/>
          <p14:tracePt t="50012" x="8829675" y="5405438"/>
          <p14:tracePt t="50015" x="8829675" y="5429250"/>
          <p14:tracePt t="50029" x="8829675" y="5491163"/>
          <p14:tracePt t="50038" x="8816975" y="5576888"/>
          <p14:tracePt t="50050" x="8805863" y="5626100"/>
          <p14:tracePt t="50065" x="8805863" y="5675313"/>
          <p14:tracePt t="50075" x="8805863" y="5713413"/>
          <p14:tracePt t="50086" x="8793163" y="5737225"/>
          <p14:tracePt t="50112" x="8793163" y="5762625"/>
          <p14:tracePt t="50182" x="8793163" y="5749925"/>
          <p14:tracePt t="50233" x="8793163" y="5737225"/>
          <p14:tracePt t="50296" x="8780463" y="5737225"/>
          <p14:tracePt t="50319" x="8780463" y="5724525"/>
          <p14:tracePt t="50350" x="8780463" y="5713413"/>
          <p14:tracePt t="50361" x="8793163" y="5713413"/>
          <p14:tracePt t="50372" x="8805863" y="5700713"/>
          <p14:tracePt t="50385" x="8816975" y="5688013"/>
          <p14:tracePt t="50396" x="8829675" y="5688013"/>
          <p14:tracePt t="50411" x="8842375" y="5688013"/>
          <p14:tracePt t="50420" x="8842375" y="5675313"/>
          <p14:tracePt t="50444" x="8866188" y="5675313"/>
          <p14:tracePt t="50512" x="8855075" y="5675313"/>
          <p14:tracePt t="50630" x="8866188" y="5675313"/>
          <p14:tracePt t="51701"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E0A5F-8B27-4636-B8A1-E17B5A0F5520}"/>
              </a:ext>
            </a:extLst>
          </p:cNvPr>
          <p:cNvSpPr>
            <a:spLocks noGrp="1"/>
          </p:cNvSpPr>
          <p:nvPr>
            <p:ph type="title"/>
          </p:nvPr>
        </p:nvSpPr>
        <p:spPr>
          <a:xfrm>
            <a:off x="1066800" y="642594"/>
            <a:ext cx="10058400" cy="881406"/>
          </a:xfrm>
        </p:spPr>
        <p:txBody>
          <a:bodyPr/>
          <a:lstStyle/>
          <a:p>
            <a:r>
              <a:rPr lang="en-US" b="1" dirty="0"/>
              <a:t>SOFT MARGIN</a:t>
            </a:r>
            <a:endParaRPr lang="en-GB" b="1" dirty="0"/>
          </a:p>
        </p:txBody>
      </p:sp>
      <p:sp>
        <p:nvSpPr>
          <p:cNvPr id="3" name="Content Placeholder 2">
            <a:extLst>
              <a:ext uri="{FF2B5EF4-FFF2-40B4-BE49-F238E27FC236}">
                <a16:creationId xmlns:a16="http://schemas.microsoft.com/office/drawing/2014/main" id="{C89A7339-5B79-484C-8FD5-910802C0FA06}"/>
              </a:ext>
            </a:extLst>
          </p:cNvPr>
          <p:cNvSpPr>
            <a:spLocks noGrp="1"/>
          </p:cNvSpPr>
          <p:nvPr>
            <p:ph idx="1"/>
          </p:nvPr>
        </p:nvSpPr>
        <p:spPr/>
        <p:txBody>
          <a:bodyPr/>
          <a:lstStyle/>
          <a:p>
            <a:r>
              <a:rPr lang="en-US" dirty="0"/>
              <a:t>Hard margin (applicable to linearly separable dataset) is modified to handle non-separable data by maximizing the margin and allowing the algorithm to misclassify data points to some degree.</a:t>
            </a:r>
          </a:p>
          <a:p>
            <a:r>
              <a:rPr lang="en-US" dirty="0"/>
              <a:t>In essence, the soft margin allows some data points to </a:t>
            </a:r>
            <a:r>
              <a:rPr lang="en-US" b="1" dirty="0"/>
              <a:t>“escape” </a:t>
            </a:r>
            <a:r>
              <a:rPr lang="en-US" dirty="0"/>
              <a:t>through the margin of the separating hyperplane without affecting the end goal.</a:t>
            </a:r>
          </a:p>
          <a:p>
            <a:r>
              <a:rPr lang="en-US" dirty="0"/>
              <a:t>Mathematically, the formula for this operation is:</a:t>
            </a:r>
            <a:endParaRPr lang="en-GB" dirty="0"/>
          </a:p>
          <a:p>
            <a:pPr marL="0" indent="0">
              <a:buNone/>
            </a:pPr>
            <a:endParaRPr lang="en-US" dirty="0"/>
          </a:p>
        </p:txBody>
      </p:sp>
      <p:pic>
        <p:nvPicPr>
          <p:cNvPr id="5" name="Picture 4">
            <a:extLst>
              <a:ext uri="{FF2B5EF4-FFF2-40B4-BE49-F238E27FC236}">
                <a16:creationId xmlns:a16="http://schemas.microsoft.com/office/drawing/2014/main" id="{764B1201-9BE0-475E-9A93-1054FDD9911A}"/>
              </a:ext>
            </a:extLst>
          </p:cNvPr>
          <p:cNvPicPr>
            <a:picLocks noChangeAspect="1"/>
          </p:cNvPicPr>
          <p:nvPr/>
        </p:nvPicPr>
        <p:blipFill>
          <a:blip r:embed="rId5"/>
          <a:stretch>
            <a:fillRect/>
          </a:stretch>
        </p:blipFill>
        <p:spPr>
          <a:xfrm>
            <a:off x="1419225" y="3790950"/>
            <a:ext cx="6305550" cy="1181100"/>
          </a:xfrm>
          <a:prstGeom prst="rect">
            <a:avLst/>
          </a:prstGeom>
        </p:spPr>
      </p:pic>
      <p:pic>
        <p:nvPicPr>
          <p:cNvPr id="7" name="Audio 6">
            <a:hlinkClick r:id="" action="ppaction://media"/>
            <a:extLst>
              <a:ext uri="{FF2B5EF4-FFF2-40B4-BE49-F238E27FC236}">
                <a16:creationId xmlns:a16="http://schemas.microsoft.com/office/drawing/2014/main" id="{C087198C-5D6E-455E-A916-27D9B6EBAA23}"/>
              </a:ext>
            </a:extLst>
          </p:cNvPr>
          <p:cNvPicPr>
            <a:picLocks noChangeAspect="1"/>
          </p:cNvPicPr>
          <p:nvPr>
            <a:audioFile r:link="rId1"/>
            <p:extLst>
              <p:ext uri="{DAA4B4D4-6D71-4841-9C94-3DE7FCFB9230}">
                <p14:media xmlns:p14="http://schemas.microsoft.com/office/powerpoint/2010/main" r:embed="rId2">
                  <p14:trim st="1017"/>
                </p14:media>
              </p:ext>
            </p:extLst>
          </p:nvPr>
        </p:nvPicPr>
        <p:blipFill>
          <a:blip r:embed="rId6"/>
          <a:stretch>
            <a:fillRect/>
          </a:stretch>
        </p:blipFill>
        <p:spPr>
          <a:xfrm>
            <a:off x="10891421" y="5557421"/>
            <a:ext cx="1084679" cy="1084679"/>
          </a:xfrm>
          <a:prstGeom prst="rect">
            <a:avLst/>
          </a:prstGeom>
        </p:spPr>
      </p:pic>
    </p:spTree>
    <p:extLst>
      <p:ext uri="{BB962C8B-B14F-4D97-AF65-F5344CB8AC3E}">
        <p14:creationId xmlns:p14="http://schemas.microsoft.com/office/powerpoint/2010/main" val="1082096518"/>
      </p:ext>
    </p:extLst>
  </p:cSld>
  <p:clrMapOvr>
    <a:masterClrMapping/>
  </p:clrMapOvr>
  <mc:AlternateContent xmlns:mc="http://schemas.openxmlformats.org/markup-compatibility/2006">
    <mc:Choice xmlns:p14="http://schemas.microsoft.com/office/powerpoint/2010/main" Requires="p14">
      <p:transition p14:dur="50" advClick="0" advTm="48040"/>
    </mc:Choice>
    <mc:Fallback>
      <p:transition advClick="0" advTm="48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35169" x="4143375" y="6167438"/>
          <p14:tracePt t="35347" x="2943225" y="6611938"/>
          <p14:tracePt t="35360" x="3176588" y="6402388"/>
          <p14:tracePt t="35370" x="3276600" y="6278563"/>
          <p14:tracePt t="35371" x="3398838" y="6180138"/>
          <p14:tracePt t="35383" x="3571875" y="6008688"/>
          <p14:tracePt t="35395" x="3743325" y="5848350"/>
          <p14:tracePt t="35407" x="3854450" y="5773738"/>
          <p14:tracePt t="35419" x="3952875" y="5688013"/>
          <p14:tracePt t="35430" x="4064000" y="5589588"/>
          <p14:tracePt t="35443" x="4149725" y="5540375"/>
          <p14:tracePt t="35455" x="4224338" y="5491163"/>
          <p14:tracePt t="35467" x="4273550" y="5441950"/>
          <p14:tracePt t="35479" x="4322763" y="5405438"/>
          <p14:tracePt t="35490" x="4346575" y="5368925"/>
          <p14:tracePt t="35503" x="4371975" y="5330825"/>
          <p14:tracePt t="35514" x="4408488" y="5307013"/>
          <p14:tracePt t="35526" x="4433888" y="5281613"/>
          <p14:tracePt t="35538" x="4445000" y="5232400"/>
          <p14:tracePt t="35552" x="4457700" y="5208588"/>
          <p14:tracePt t="35562" x="4470400" y="5195888"/>
          <p14:tracePt t="35574" x="4483100" y="5183188"/>
          <p14:tracePt t="35586" x="4506913" y="5183188"/>
          <p14:tracePt t="35598" x="4506913" y="5159375"/>
          <p14:tracePt t="35658" x="4506913" y="5146675"/>
          <p14:tracePt t="35681" x="4506913" y="5133975"/>
          <p14:tracePt t="35706" x="4506913" y="5121275"/>
          <p14:tracePt t="35719" x="4506913" y="5110163"/>
          <p14:tracePt t="35729" x="4519613" y="5084763"/>
          <p14:tracePt t="35742" x="4532313" y="5035550"/>
          <p14:tracePt t="35754" x="4556125" y="4986338"/>
          <p14:tracePt t="35766" x="4568825" y="4924425"/>
          <p14:tracePt t="35777" x="4605338" y="4900613"/>
          <p14:tracePt t="35790" x="4618038" y="4875213"/>
          <p14:tracePt t="35802" x="4618038" y="4864100"/>
          <p14:tracePt t="35813" x="4630738" y="4864100"/>
          <p14:tracePt t="35826" x="4630738" y="4851400"/>
          <p14:tracePt t="37057"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DBC94-0870-4F2A-B366-71347527B106}"/>
              </a:ext>
            </a:extLst>
          </p:cNvPr>
          <p:cNvSpPr>
            <a:spLocks noGrp="1"/>
          </p:cNvSpPr>
          <p:nvPr>
            <p:ph type="title"/>
          </p:nvPr>
        </p:nvSpPr>
        <p:spPr>
          <a:xfrm>
            <a:off x="6579450" y="727627"/>
            <a:ext cx="4957553" cy="739223"/>
          </a:xfrm>
        </p:spPr>
        <p:txBody>
          <a:bodyPr>
            <a:normAutofit/>
          </a:bodyPr>
          <a:lstStyle/>
          <a:p>
            <a:r>
              <a:rPr lang="en-US" b="1" dirty="0"/>
              <a:t>KERNEL FUNCTION</a:t>
            </a:r>
            <a:endParaRPr lang="en-GB" b="1" dirty="0"/>
          </a:p>
        </p:txBody>
      </p:sp>
      <p:sp>
        <p:nvSpPr>
          <p:cNvPr id="20" name="Rectangle 19">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22" name="Rectangle 21">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8" name="Picture 7">
            <a:extLst>
              <a:ext uri="{FF2B5EF4-FFF2-40B4-BE49-F238E27FC236}">
                <a16:creationId xmlns:a16="http://schemas.microsoft.com/office/drawing/2014/main" id="{83E2BE13-5FAF-48DB-822D-64FB5CDD4232}"/>
              </a:ext>
            </a:extLst>
          </p:cNvPr>
          <p:cNvPicPr>
            <a:picLocks noChangeAspect="1"/>
          </p:cNvPicPr>
          <p:nvPr/>
        </p:nvPicPr>
        <p:blipFill>
          <a:blip r:embed="rId5"/>
          <a:stretch>
            <a:fillRect/>
          </a:stretch>
        </p:blipFill>
        <p:spPr>
          <a:xfrm>
            <a:off x="1205256" y="1613588"/>
            <a:ext cx="4414438" cy="3648989"/>
          </a:xfrm>
          <a:prstGeom prst="rect">
            <a:avLst/>
          </a:prstGeom>
        </p:spPr>
      </p:pic>
      <p:sp>
        <p:nvSpPr>
          <p:cNvPr id="3" name="Content Placeholder 2">
            <a:extLst>
              <a:ext uri="{FF2B5EF4-FFF2-40B4-BE49-F238E27FC236}">
                <a16:creationId xmlns:a16="http://schemas.microsoft.com/office/drawing/2014/main" id="{73471A72-ADF5-4DA2-91D9-90D227AE356C}"/>
              </a:ext>
            </a:extLst>
          </p:cNvPr>
          <p:cNvSpPr>
            <a:spLocks noGrp="1"/>
          </p:cNvSpPr>
          <p:nvPr>
            <p:ph idx="1"/>
          </p:nvPr>
        </p:nvSpPr>
        <p:spPr>
          <a:xfrm>
            <a:off x="6579450" y="1466850"/>
            <a:ext cx="4957554" cy="4568189"/>
          </a:xfrm>
        </p:spPr>
        <p:txBody>
          <a:bodyPr>
            <a:normAutofit/>
          </a:bodyPr>
          <a:lstStyle/>
          <a:p>
            <a:r>
              <a:rPr lang="en-US" dirty="0"/>
              <a:t>Kernel function projects data from its low-dimension onto a space of higher dimensions.</a:t>
            </a:r>
          </a:p>
          <a:p>
            <a:r>
              <a:rPr lang="en-US" dirty="0"/>
              <a:t>For instance, it is what allows the SVM to perform three-dimensional classification on a dataset with one or two dimensions.</a:t>
            </a:r>
          </a:p>
          <a:p>
            <a:r>
              <a:rPr lang="en-US" dirty="0"/>
              <a:t>Formula is:</a:t>
            </a:r>
          </a:p>
          <a:p>
            <a:endParaRPr lang="en-US" dirty="0"/>
          </a:p>
          <a:p>
            <a:r>
              <a:rPr lang="en-US" dirty="0"/>
              <a:t>Types of kernel functions:</a:t>
            </a:r>
          </a:p>
          <a:p>
            <a:pPr lvl="1"/>
            <a:r>
              <a:rPr lang="en-US" dirty="0"/>
              <a:t>Linear Kernel Function</a:t>
            </a:r>
          </a:p>
          <a:p>
            <a:pPr lvl="1"/>
            <a:r>
              <a:rPr lang="en-US" dirty="0"/>
              <a:t>Polynomial Kernel Function</a:t>
            </a:r>
          </a:p>
          <a:p>
            <a:pPr lvl="1"/>
            <a:r>
              <a:rPr lang="en-US" dirty="0"/>
              <a:t>Radial Basis Function (RBF)</a:t>
            </a:r>
          </a:p>
          <a:p>
            <a:pPr lvl="1"/>
            <a:r>
              <a:rPr lang="en-US" dirty="0"/>
              <a:t>Sigmoid Kernel Function</a:t>
            </a:r>
            <a:endParaRPr lang="en-GB" dirty="0"/>
          </a:p>
        </p:txBody>
      </p:sp>
      <p:pic>
        <p:nvPicPr>
          <p:cNvPr id="14" name="Picture 13">
            <a:extLst>
              <a:ext uri="{FF2B5EF4-FFF2-40B4-BE49-F238E27FC236}">
                <a16:creationId xmlns:a16="http://schemas.microsoft.com/office/drawing/2014/main" id="{0FFCF929-545B-44C5-A6AB-8A7F6B8C6BF4}"/>
              </a:ext>
            </a:extLst>
          </p:cNvPr>
          <p:cNvPicPr>
            <a:picLocks noChangeAspect="1"/>
          </p:cNvPicPr>
          <p:nvPr/>
        </p:nvPicPr>
        <p:blipFill>
          <a:blip r:embed="rId6"/>
          <a:stretch>
            <a:fillRect/>
          </a:stretch>
        </p:blipFill>
        <p:spPr>
          <a:xfrm>
            <a:off x="7877175" y="2974543"/>
            <a:ext cx="3585989" cy="543001"/>
          </a:xfrm>
          <a:prstGeom prst="rect">
            <a:avLst/>
          </a:prstGeom>
        </p:spPr>
      </p:pic>
      <p:pic>
        <p:nvPicPr>
          <p:cNvPr id="17" name="Audio 16">
            <a:hlinkClick r:id="" action="ppaction://media"/>
            <a:extLst>
              <a:ext uri="{FF2B5EF4-FFF2-40B4-BE49-F238E27FC236}">
                <a16:creationId xmlns:a16="http://schemas.microsoft.com/office/drawing/2014/main" id="{BF0D4755-DF8C-459A-8BF1-74D566EF9605}"/>
              </a:ext>
            </a:extLst>
          </p:cNvPr>
          <p:cNvPicPr>
            <a:picLocks noChangeAspect="1"/>
          </p:cNvPicPr>
          <p:nvPr>
            <a:audioFile r:link="rId1"/>
            <p:extLst>
              <p:ext uri="{DAA4B4D4-6D71-4841-9C94-3DE7FCFB9230}">
                <p14:media xmlns:p14="http://schemas.microsoft.com/office/powerpoint/2010/main" r:embed="rId2">
                  <p14:trim st="1004" end="8882.970499999999"/>
                </p14:media>
              </p:ext>
            </p:extLst>
          </p:nvPr>
        </p:nvPicPr>
        <p:blipFill>
          <a:blip r:embed="rId7"/>
          <a:stretch>
            <a:fillRect/>
          </a:stretch>
        </p:blipFill>
        <p:spPr>
          <a:xfrm>
            <a:off x="10777491" y="5443491"/>
            <a:ext cx="1198609" cy="1198609"/>
          </a:xfrm>
          <a:prstGeom prst="rect">
            <a:avLst/>
          </a:prstGeom>
        </p:spPr>
      </p:pic>
    </p:spTree>
    <p:extLst>
      <p:ext uri="{BB962C8B-B14F-4D97-AF65-F5344CB8AC3E}">
        <p14:creationId xmlns:p14="http://schemas.microsoft.com/office/powerpoint/2010/main" val="1428667629"/>
      </p:ext>
    </p:extLst>
  </p:cSld>
  <p:clrMapOvr>
    <a:masterClrMapping/>
  </p:clrMapOvr>
  <mc:AlternateContent xmlns:mc="http://schemas.openxmlformats.org/markup-compatibility/2006">
    <mc:Choice xmlns:p14="http://schemas.microsoft.com/office/powerpoint/2010/main" Requires="p14">
      <p:transition p14:dur="50" advClick="0" advTm="27420"/>
    </mc:Choice>
    <mc:Fallback>
      <p:transition advClick="0" advTm="27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75FBC4-9D33-46BE-911D-419763BA9AF9}">
  <ds:schemaRefs>
    <ds:schemaRef ds:uri="http://purl.org/dc/terms/"/>
    <ds:schemaRef ds:uri="71af3243-3dd4-4a8d-8c0d-dd76da1f02a5"/>
    <ds:schemaRef ds:uri="http://schemas.microsoft.com/office/infopath/2007/PartnerControls"/>
    <ds:schemaRef ds:uri="http://purl.org/dc/elements/1.1/"/>
    <ds:schemaRef ds:uri="http://schemas.microsoft.com/office/2006/documentManagement/types"/>
    <ds:schemaRef ds:uri="http://www.w3.org/XML/1998/namespace"/>
    <ds:schemaRef ds:uri="16c05727-aa75-4e4a-9b5f-8a80a1165891"/>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{A1276C1B-96AC-4E81-9E7C-89B33FEA32E6}tf56219246_win32</Template>
  <TotalTime>7250</TotalTime>
  <Words>2757</Words>
  <Application>Microsoft Office PowerPoint</Application>
  <PresentationFormat>Widescreen</PresentationFormat>
  <Paragraphs>216</Paragraphs>
  <Slides>19</Slides>
  <Notes>18</Notes>
  <HiddenSlides>0</HiddenSlides>
  <MMClips>18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Avenir Next LT Pro</vt:lpstr>
      <vt:lpstr>Avenir Next LT Pro Light</vt:lpstr>
      <vt:lpstr>Calibri</vt:lpstr>
      <vt:lpstr>Courier New</vt:lpstr>
      <vt:lpstr>Garamond</vt:lpstr>
      <vt:lpstr>Wingdings</vt:lpstr>
      <vt:lpstr>SavonVTI</vt:lpstr>
      <vt:lpstr>SIMPLE VECTOR MACHINES  (SVM)</vt:lpstr>
      <vt:lpstr>STRUCTURE OF PRESENTATION</vt:lpstr>
      <vt:lpstr>INTRODUCTION TO SVM</vt:lpstr>
      <vt:lpstr>ADVANTAGES</vt:lpstr>
      <vt:lpstr>WHAT IS A SUPPORT VECTOR MACHINE?</vt:lpstr>
      <vt:lpstr>THE SEPARATING HYPERPLANE</vt:lpstr>
      <vt:lpstr>MAXIMUM MARGIN</vt:lpstr>
      <vt:lpstr>SOFT MARGIN</vt:lpstr>
      <vt:lpstr>KERNEL FUNCTION</vt:lpstr>
      <vt:lpstr>TYPES OF KERNEL FUNCTIONS</vt:lpstr>
      <vt:lpstr>IMPLEMENTATION IN PYTHON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VECTOR MACHINE</dc:title>
  <dc:creator>OSAGIE AIBANGBEE</dc:creator>
  <cp:lastModifiedBy>OSAGIE AIBANGBEE</cp:lastModifiedBy>
  <cp:revision>80</cp:revision>
  <dcterms:created xsi:type="dcterms:W3CDTF">2022-03-26T14:25:28Z</dcterms:created>
  <dcterms:modified xsi:type="dcterms:W3CDTF">2022-04-06T12:37:54Z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